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364" r:id="rId3"/>
    <p:sldId id="867" r:id="rId4"/>
    <p:sldId id="366" r:id="rId5"/>
    <p:sldId id="369" r:id="rId6"/>
    <p:sldId id="370" r:id="rId7"/>
    <p:sldId id="372" r:id="rId8"/>
    <p:sldId id="373" r:id="rId9"/>
    <p:sldId id="374" r:id="rId10"/>
    <p:sldId id="375" r:id="rId11"/>
    <p:sldId id="376" r:id="rId12"/>
    <p:sldId id="377" r:id="rId13"/>
    <p:sldId id="379" r:id="rId14"/>
    <p:sldId id="380" r:id="rId15"/>
    <p:sldId id="869" r:id="rId16"/>
    <p:sldId id="870" r:id="rId17"/>
    <p:sldId id="871" r:id="rId18"/>
    <p:sldId id="872" r:id="rId19"/>
    <p:sldId id="873" r:id="rId20"/>
    <p:sldId id="874" r:id="rId21"/>
    <p:sldId id="875" r:id="rId22"/>
    <p:sldId id="876" r:id="rId23"/>
    <p:sldId id="877" r:id="rId24"/>
    <p:sldId id="878" r:id="rId25"/>
    <p:sldId id="879" r:id="rId26"/>
    <p:sldId id="880" r:id="rId27"/>
    <p:sldId id="881" r:id="rId28"/>
    <p:sldId id="882" r:id="rId29"/>
    <p:sldId id="883" r:id="rId30"/>
    <p:sldId id="884" r:id="rId31"/>
    <p:sldId id="885" r:id="rId32"/>
    <p:sldId id="886" r:id="rId33"/>
    <p:sldId id="887" r:id="rId34"/>
    <p:sldId id="888" r:id="rId35"/>
    <p:sldId id="889" r:id="rId36"/>
    <p:sldId id="890" r:id="rId37"/>
    <p:sldId id="891" r:id="rId38"/>
    <p:sldId id="892" r:id="rId39"/>
    <p:sldId id="893" r:id="rId40"/>
    <p:sldId id="413" r:id="rId41"/>
    <p:sldId id="414" r:id="rId42"/>
    <p:sldId id="415" r:id="rId43"/>
    <p:sldId id="416" r:id="rId44"/>
    <p:sldId id="894" r:id="rId45"/>
    <p:sldId id="423" r:id="rId46"/>
    <p:sldId id="424" r:id="rId47"/>
    <p:sldId id="425" r:id="rId48"/>
    <p:sldId id="427" r:id="rId49"/>
    <p:sldId id="428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AB4E-55F0-4847-8751-496B2FDF1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FBE8C3-0ED0-4D3C-8B55-F762C8E96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5593B7-C38E-477E-B1BB-6EF04FE8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8136C4-E7FE-4114-9739-8516466F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8BF81-E05A-4913-AFBF-56DEC7DC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5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0DEF-1D14-411A-94CA-304A5468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53EF29-763B-478D-B76B-028095BA2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3349B-B362-4754-814F-4D2211E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C4ABFF-4173-4B00-BCC8-D07CA130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34198E-960E-475B-BD55-36A90346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2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C905D2-A300-47EE-93E9-41DF63516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966D7E-342D-4CAD-8B2A-23AFAC897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E1D984-E950-405E-AA8A-D52B4EA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7C0429-08CC-4699-8022-85BE3C36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921F22-A36D-481C-BC2E-9BBE56DB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47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15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6A99-C982-4203-B8B4-FF8BFC8F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476602-23D7-473A-BA28-E9479F62C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90B53-BF86-496E-B6DE-7B5FFF46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94DE74-91EA-434F-B232-AC4076B8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5AC96-890D-4513-9CB9-4198D067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54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2A066-1486-4B24-89BD-5FBE0E82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93F657-0480-4AD9-A411-8EB95CF7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6220FF-ED84-4422-9692-13131C52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2BE587-0C68-4E52-BEAD-B40B1082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85C67B-60C3-4777-89CE-96FEE59F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9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714B7-03E8-4210-825A-B0306B78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5ED1-BBFA-4531-B542-F0844A731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EFDC9E-1384-40F8-B72B-6F87646AC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603DC1-63A4-4412-B02E-2A252012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4847EA-17C4-400B-99FD-7CF974B4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F78FDB-4FB1-4DB7-96AB-3412F4AD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E6BAB-B22F-43B7-B9B5-F84DEAEA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C3FC2F-76DF-4035-B8E8-67D1C1CD6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FD3493-0611-4AF5-950A-3E69E1864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6EB93A-A246-4C1E-A984-9317745EA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E17D186-8218-4D10-904B-C5A8D2D05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0028A7-CDE3-4754-850D-EF43D48B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2C5FED-ED48-4D19-8F63-BA4D5044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08FDC9-404F-4002-A113-DB0F099B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5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73563-1C6F-419A-8AA2-3128D60C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C921CD-0F7E-4D75-9B7E-FC05211D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C96BFB-67CF-4393-A9E2-36E47C53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A26CD1-5F5E-4527-BBDA-012B43B2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7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A3F99F-8B68-4A4B-BB43-AAB371B6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1A16C8-5359-40B0-9024-A5AB1038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AF14B-0F25-49FE-ABCB-DBE72541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7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1BD7B-EBD6-4AD5-8F44-BA7A5BDA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F89E3-3153-46EC-911E-24F9EFBA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2D499E-DEB4-4E47-8A4F-3B810F1B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22A2C3-BEAC-4F1D-8E11-30D99B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D6BAD2-2AEF-4968-89A8-8A723886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C95408-8C9D-494D-ACCF-3A1129D8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4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D88A4-D921-4EFC-9483-F513A7E3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3B08A9-A99A-439A-9739-0F404153C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E95375-46FE-41A1-9468-B20ACA016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44F022-2A85-4611-9344-F38604CE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779C32-1B6A-4AA8-AAD7-A16FB307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12BE0D-25D9-423F-9693-B060E6C8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82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62448-4AE2-4FC5-BCBD-AB524F3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840D80-A22B-4117-A37A-C38342921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F46DE-8CC2-4B80-8C8F-EFB266DFA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44CF5-1A08-4D4E-9EF4-8F354AAF2AB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71C710-E160-4707-8DA1-7AD57AA35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7FB6B-E01A-4911-BF2C-DF8A7228C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5D7B-BD09-4D2A-9120-8C7F75A8C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5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hyperlink" Target="https://r4ds.had.co.nz/data-visualisatio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1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2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70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0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89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2.png"/><Relationship Id="rId3" Type="http://schemas.openxmlformats.org/officeDocument/2006/relationships/image" Target="../media/image141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39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38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3" Type="http://schemas.openxmlformats.org/officeDocument/2006/relationships/image" Target="../media/image141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2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image" Target="../media/image164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139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41.png"/><Relationship Id="rId7" Type="http://schemas.openxmlformats.org/officeDocument/2006/relationships/image" Target="../media/image20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41.png"/><Relationship Id="rId7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207.png"/><Relationship Id="rId10" Type="http://schemas.openxmlformats.org/officeDocument/2006/relationships/image" Target="../media/image166.png"/><Relationship Id="rId4" Type="http://schemas.openxmlformats.org/officeDocument/2006/relationships/image" Target="../media/image206.png"/><Relationship Id="rId9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41.png"/><Relationship Id="rId7" Type="http://schemas.openxmlformats.org/officeDocument/2006/relationships/image" Target="../media/image165.png"/><Relationship Id="rId12" Type="http://schemas.openxmlformats.org/officeDocument/2006/relationships/image" Target="../media/image21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image" Target="../media/image211.png"/><Relationship Id="rId10" Type="http://schemas.openxmlformats.org/officeDocument/2006/relationships/image" Target="../media/image214.png"/><Relationship Id="rId4" Type="http://schemas.openxmlformats.org/officeDocument/2006/relationships/image" Target="../media/image139.png"/><Relationship Id="rId9" Type="http://schemas.openxmlformats.org/officeDocument/2006/relationships/image" Target="../media/image2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141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image" Target="../media/image136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4.png"/><Relationship Id="rId18" Type="http://schemas.openxmlformats.org/officeDocument/2006/relationships/image" Target="../media/image238.png"/><Relationship Id="rId3" Type="http://schemas.openxmlformats.org/officeDocument/2006/relationships/image" Target="../media/image141.png"/><Relationship Id="rId7" Type="http://schemas.openxmlformats.org/officeDocument/2006/relationships/image" Target="../media/image230.png"/><Relationship Id="rId12" Type="http://schemas.openxmlformats.org/officeDocument/2006/relationships/image" Target="../media/image227.png"/><Relationship Id="rId17" Type="http://schemas.openxmlformats.org/officeDocument/2006/relationships/image" Target="../media/image237.png"/><Relationship Id="rId2" Type="http://schemas.openxmlformats.org/officeDocument/2006/relationships/image" Target="../media/image229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2.png"/><Relationship Id="rId11" Type="http://schemas.openxmlformats.org/officeDocument/2006/relationships/image" Target="../media/image233.png"/><Relationship Id="rId5" Type="http://schemas.openxmlformats.org/officeDocument/2006/relationships/image" Target="../media/image221.png"/><Relationship Id="rId15" Type="http://schemas.openxmlformats.org/officeDocument/2006/relationships/image" Target="../media/image139.png"/><Relationship Id="rId10" Type="http://schemas.openxmlformats.org/officeDocument/2006/relationships/image" Target="../media/image232.png"/><Relationship Id="rId19" Type="http://schemas.openxmlformats.org/officeDocument/2006/relationships/image" Target="../media/image239.png"/><Relationship Id="rId4" Type="http://schemas.openxmlformats.org/officeDocument/2006/relationships/image" Target="../media/image218.png"/><Relationship Id="rId9" Type="http://schemas.openxmlformats.org/officeDocument/2006/relationships/image" Target="../media/image231.png"/><Relationship Id="rId14" Type="http://schemas.openxmlformats.org/officeDocument/2006/relationships/image" Target="../media/image2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1.png"/><Relationship Id="rId7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139.png"/><Relationship Id="rId9" Type="http://schemas.openxmlformats.org/officeDocument/2006/relationships/image" Target="../media/image2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1.png"/><Relationship Id="rId7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7.png"/><Relationship Id="rId4" Type="http://schemas.openxmlformats.org/officeDocument/2006/relationships/image" Target="../media/image139.png"/><Relationship Id="rId9" Type="http://schemas.openxmlformats.org/officeDocument/2006/relationships/image" Target="../media/image2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" Type="http://schemas.openxmlformats.org/officeDocument/2006/relationships/image" Target="../media/image248.png"/><Relationship Id="rId21" Type="http://schemas.openxmlformats.org/officeDocument/2006/relationships/image" Target="../media/image26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2.png"/><Relationship Id="rId2" Type="http://schemas.openxmlformats.org/officeDocument/2006/relationships/image" Target="../media/image1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45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139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31" Type="http://schemas.openxmlformats.org/officeDocument/2006/relationships/image" Target="../media/image242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11.png"/><Relationship Id="rId30" Type="http://schemas.openxmlformats.org/officeDocument/2006/relationships/image" Target="../media/image2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7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11.png"/><Relationship Id="rId7" Type="http://schemas.openxmlformats.org/officeDocument/2006/relationships/image" Target="../media/image2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2.png"/><Relationship Id="rId5" Type="http://schemas.openxmlformats.org/officeDocument/2006/relationships/image" Target="../media/image12.png"/><Relationship Id="rId4" Type="http://schemas.openxmlformats.org/officeDocument/2006/relationships/image" Target="../media/image2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5.png"/><Relationship Id="rId5" Type="http://schemas.openxmlformats.org/officeDocument/2006/relationships/hyperlink" Target="http://ggplot2.tidyverse.org/" TargetMode="External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2973" y="6578855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3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571998" y="1036806"/>
            <a:ext cx="7585731" cy="10109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6569" spc="5" dirty="0">
                <a:latin typeface="Arial"/>
                <a:cs typeface="Arial"/>
              </a:rPr>
              <a:t>Рисуйте графики с </a:t>
            </a:r>
            <a:endParaRPr sz="6550" dirty="0">
              <a:latin typeface="Arial"/>
              <a:cs typeface="Arial"/>
            </a:endParaRPr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0837"/>
            <a:ext cx="3225574" cy="3739888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5384663"/>
            <a:ext cx="502507" cy="73654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175096" y="5463969"/>
            <a:ext cx="64569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latin typeface="Gill Sans MT"/>
                <a:cs typeface="Gill Sans MT"/>
              </a:rPr>
              <a:t>In R4DS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75096" y="5690394"/>
            <a:ext cx="204607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Gill Sans MT"/>
                <a:cs typeface="Gill Sans MT"/>
              </a:rPr>
              <a:t>Visualizing Data</a:t>
            </a:r>
            <a:endParaRPr sz="2500">
              <a:latin typeface="Gill Sans MT"/>
              <a:cs typeface="Gill Sans MT"/>
            </a:endParaRPr>
          </a:p>
        </p:txBody>
      </p:sp>
      <p:pic>
        <p:nvPicPr>
          <p:cNvPr id="7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6" y="5995607"/>
            <a:ext cx="2031981" cy="15812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6" y="5266258"/>
            <a:ext cx="2803583" cy="9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5" y="2845563"/>
            <a:ext cx="11290111" cy="1166874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" y="2844769"/>
            <a:ext cx="11291698" cy="116846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2707" y="3001993"/>
            <a:ext cx="376192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ggplot(data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r>
              <a:rPr sz="2500" spc="5" dirty="0">
                <a:latin typeface="Arial"/>
                <a:cs typeface="Arial"/>
              </a:rPr>
              <a:t>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2707" y="3522657"/>
            <a:ext cx="886268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geom_point(</a:t>
            </a:r>
            <a:r>
              <a:rPr sz="2500" spc="5" dirty="0">
                <a:latin typeface="Arial"/>
                <a:cs typeface="Arial"/>
              </a:rPr>
              <a:t>mapping  =  aes(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x  =  budget,  y  =  domgross</a:t>
            </a:r>
            <a:r>
              <a:rPr sz="2500" spc="5" dirty="0">
                <a:latin typeface="Arial"/>
                <a:cs typeface="Arial"/>
              </a:rPr>
              <a:t>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66" y="845905"/>
            <a:ext cx="3562498" cy="2173928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73" y="845111"/>
            <a:ext cx="3564084" cy="217551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943611" y="1191163"/>
            <a:ext cx="3286853" cy="106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115" spc="5" dirty="0">
                <a:solidFill>
                  <a:srgbClr val="FFFFFF"/>
                </a:solidFill>
                <a:latin typeface="Arial"/>
                <a:cs typeface="Arial"/>
              </a:rPr>
              <a:t>Старайтесь ставить</a:t>
            </a:r>
            <a:r>
              <a:rPr sz="2115" spc="5" dirty="0">
                <a:solidFill>
                  <a:srgbClr val="FFFFFF"/>
                </a:solidFill>
                <a:latin typeface="Arial"/>
                <a:cs typeface="Arial"/>
              </a:rPr>
              <a:t> +</a:t>
            </a:r>
            <a:endParaRPr sz="2100" dirty="0">
              <a:latin typeface="Arial"/>
              <a:cs typeface="Arial"/>
            </a:endParaRPr>
          </a:p>
          <a:p>
            <a:pPr marL="336534"/>
            <a:r>
              <a:rPr lang="ru-RU" sz="2400" spc="5" dirty="0">
                <a:solidFill>
                  <a:srgbClr val="FFFFFF"/>
                </a:solidFill>
                <a:latin typeface="Arial"/>
                <a:cs typeface="Arial"/>
              </a:rPr>
              <a:t>в конце строки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ru-RU" sz="2400" spc="5" dirty="0">
                <a:solidFill>
                  <a:srgbClr val="FFFFFF"/>
                </a:solidFill>
                <a:latin typeface="Arial"/>
                <a:cs typeface="Arial"/>
              </a:rPr>
              <a:t> никогда в начале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541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5" y="2845563"/>
            <a:ext cx="11290111" cy="1166874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" y="2844769"/>
            <a:ext cx="11291698" cy="116846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2707" y="3001993"/>
            <a:ext cx="376192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ggplot(data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r>
              <a:rPr sz="2500" spc="5" dirty="0">
                <a:latin typeface="Arial"/>
                <a:cs typeface="Arial"/>
              </a:rPr>
              <a:t>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2707" y="3522657"/>
            <a:ext cx="886268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geom_point(</a:t>
            </a:r>
            <a:r>
              <a:rPr sz="2500" spc="5" dirty="0">
                <a:latin typeface="Arial"/>
                <a:cs typeface="Arial"/>
              </a:rPr>
              <a:t>mapping  =  aes(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x  =  budget,  y  =  domgross</a:t>
            </a:r>
            <a:r>
              <a:rPr sz="2500" spc="5" dirty="0">
                <a:latin typeface="Arial"/>
                <a:cs typeface="Arial"/>
              </a:rPr>
              <a:t>))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84" y="1950947"/>
            <a:ext cx="1172286" cy="104013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896885" y="2046768"/>
            <a:ext cx="70307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4" y="1924586"/>
            <a:ext cx="3261286" cy="109648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552949" y="2092692"/>
            <a:ext cx="2896627" cy="2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98" spc="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перед следующей строкой</a:t>
            </a:r>
            <a:endParaRPr sz="2668" dirty="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8" y="3822268"/>
            <a:ext cx="1351464" cy="101930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436052" y="4304172"/>
            <a:ext cx="849592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aes()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43" y="3849948"/>
            <a:ext cx="2501923" cy="95144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689410" y="4289428"/>
            <a:ext cx="1556836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00" spc="5" dirty="0">
                <a:solidFill>
                  <a:srgbClr val="FFFFFF"/>
                </a:solidFill>
                <a:latin typeface="Arial"/>
                <a:cs typeface="Arial"/>
              </a:rPr>
              <a:t>Тип слоя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2" y="3822268"/>
            <a:ext cx="1862604" cy="1006801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840199" y="4377992"/>
            <a:ext cx="1677062" cy="2985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переменная  </a:t>
            </a:r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70" y="3931882"/>
            <a:ext cx="1862604" cy="944099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85205" y="4447693"/>
            <a:ext cx="1607491" cy="2985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spc="5" dirty="0">
                <a:solidFill>
                  <a:srgbClr val="FFFFFF"/>
                </a:solidFill>
                <a:latin typeface="Arial"/>
                <a:cs typeface="Arial"/>
              </a:rPr>
              <a:t>переменная </a:t>
            </a:r>
            <a:r>
              <a:rPr sz="194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71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6" y="2815503"/>
            <a:ext cx="8242967" cy="1166875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22" y="2814709"/>
            <a:ext cx="8244554" cy="116846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19608" y="2982055"/>
            <a:ext cx="2870658" cy="2923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00" spc="5" dirty="0">
                <a:latin typeface="Arial"/>
                <a:cs typeface="Arial"/>
              </a:rPr>
              <a:t>ggplot(data  =  </a:t>
            </a:r>
            <a:r>
              <a:rPr sz="1900" spc="5" dirty="0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r>
              <a:rPr sz="1900" spc="5" dirty="0">
                <a:latin typeface="Arial"/>
                <a:cs typeface="Arial"/>
              </a:rPr>
              <a:t>)  +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19609" y="3394776"/>
            <a:ext cx="6753131" cy="2923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00" spc="5" dirty="0">
                <a:solidFill>
                  <a:srgbClr val="0365C0"/>
                </a:solidFill>
                <a:latin typeface="Arial"/>
                <a:cs typeface="Arial"/>
              </a:rPr>
              <a:t>    geom_point(</a:t>
            </a:r>
            <a:r>
              <a:rPr sz="1900" spc="5" dirty="0">
                <a:latin typeface="Arial"/>
                <a:cs typeface="Arial"/>
              </a:rPr>
              <a:t>mapping  =  aes(</a:t>
            </a:r>
            <a:r>
              <a:rPr sz="1900" spc="5" dirty="0">
                <a:solidFill>
                  <a:srgbClr val="0365C0"/>
                </a:solidFill>
                <a:latin typeface="Arial"/>
                <a:cs typeface="Arial"/>
              </a:rPr>
              <a:t>x  =  budget,  y  =  domgross</a:t>
            </a:r>
            <a:r>
              <a:rPr sz="1900" spc="5" dirty="0">
                <a:latin typeface="Arial"/>
                <a:cs typeface="Arial"/>
              </a:rPr>
              <a:t>))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686400" y="1214974"/>
            <a:ext cx="2284921" cy="7331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64" spc="5" dirty="0">
                <a:latin typeface="Arial"/>
                <a:cs typeface="Arial"/>
              </a:rPr>
              <a:t>Шаблон</a:t>
            </a:r>
            <a:endParaRPr sz="4750" dirty="0">
              <a:latin typeface="Arial"/>
              <a:cs typeface="Arial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6" y="2171789"/>
            <a:ext cx="8242967" cy="1166874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22" y="2170995"/>
            <a:ext cx="8244554" cy="116846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064033" y="2342961"/>
            <a:ext cx="3679533" cy="365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5" spc="5" dirty="0">
                <a:latin typeface="Arial"/>
                <a:cs typeface="Arial"/>
              </a:rPr>
              <a:t>ggplot(data  =  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375" spc="5" dirty="0">
                <a:latin typeface="Arial"/>
                <a:cs typeface="Arial"/>
              </a:rPr>
              <a:t>)  +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64033" y="2825527"/>
            <a:ext cx="7949612" cy="365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5" spc="5" dirty="0">
                <a:latin typeface="Arial"/>
                <a:cs typeface="Arial"/>
              </a:rPr>
              <a:t>    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375" spc="5" dirty="0">
                <a:latin typeface="Arial"/>
                <a:cs typeface="Arial"/>
              </a:rPr>
              <a:t>(mapping  =  aes(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375" spc="5" dirty="0">
                <a:latin typeface="Arial"/>
                <a:cs typeface="Arial"/>
              </a:rPr>
              <a:t>))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22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12682" y="2135183"/>
            <a:ext cx="5965095" cy="2392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9729" spc="5" dirty="0">
                <a:solidFill>
                  <a:srgbClr val="F3F3F3"/>
                </a:solidFill>
                <a:latin typeface="Arial"/>
                <a:cs typeface="Arial"/>
              </a:rPr>
              <a:t>Принципы</a:t>
            </a:r>
          </a:p>
          <a:p>
            <a:pPr algn="ctr"/>
            <a:r>
              <a:rPr lang="en-US" sz="5821" spc="5" dirty="0" err="1">
                <a:solidFill>
                  <a:srgbClr val="F3F3F3"/>
                </a:solidFill>
                <a:latin typeface="Arial"/>
                <a:cs typeface="Arial"/>
              </a:rPr>
              <a:t>aestetics</a:t>
            </a:r>
            <a:endParaRPr sz="5821" dirty="0">
              <a:latin typeface="Arial"/>
              <a:cs typeface="Arial"/>
            </a:endParaRPr>
          </a:p>
        </p:txBody>
      </p:sp>
      <p:pic>
        <p:nvPicPr>
          <p:cNvPr id="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9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49895" y="752663"/>
            <a:ext cx="2786019" cy="7231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99" spc="5" dirty="0">
                <a:latin typeface="Arial"/>
                <a:cs typeface="Arial"/>
              </a:rPr>
              <a:t>Aesthetics</a:t>
            </a:r>
            <a:endParaRPr sz="465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01" y="2619325"/>
            <a:ext cx="2234871" cy="247325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983717" y="45620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83717" y="41482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83717" y="3734408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83717" y="33205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83717" y="29067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01" y="2727736"/>
            <a:ext cx="1819709" cy="207759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271257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26910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982562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338137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693789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62" y="4797046"/>
            <a:ext cx="8290" cy="41505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14" y="4797046"/>
            <a:ext cx="8290" cy="41505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7" y="4797046"/>
            <a:ext cx="8290" cy="41505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41" y="4797046"/>
            <a:ext cx="8290" cy="41505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93" y="4797046"/>
            <a:ext cx="8290" cy="4150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010793" y="4935942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 rot="-5400000">
            <a:off x="1905773" y="3715783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52" y="2619325"/>
            <a:ext cx="2241238" cy="247325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104981" y="45620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104981" y="41482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04981" y="3734408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104981" y="33205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104981" y="29067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26" y="2727736"/>
            <a:ext cx="1824893" cy="207759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393341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750007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106673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463261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819926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88" y="4797046"/>
            <a:ext cx="8313" cy="41505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55" y="4797046"/>
            <a:ext cx="8313" cy="41505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20" y="4797046"/>
            <a:ext cx="8313" cy="41505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08" y="4797046"/>
            <a:ext cx="8313" cy="41505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74" y="4797046"/>
            <a:ext cx="8313" cy="4150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5134983" y="4935942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 rot="-5400000">
            <a:off x="4026882" y="3715782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5" y="2619325"/>
            <a:ext cx="2241238" cy="2473259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6213033" y="45620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213033" y="41482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6213033" y="3734408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6213033" y="33205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6213033" y="29067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78" y="2727736"/>
            <a:ext cx="1824894" cy="2077595"/>
          </a:xfrm>
          <a:prstGeom prst="rect">
            <a:avLst/>
          </a:prstGeom>
        </p:spPr>
      </p:pic>
      <p:sp>
        <p:nvSpPr>
          <p:cNvPr id="66" name="text 1"/>
          <p:cNvSpPr txBox="1"/>
          <p:nvPr/>
        </p:nvSpPr>
        <p:spPr>
          <a:xfrm>
            <a:off x="6501393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6858059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7214725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7571313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7927978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40" y="4797046"/>
            <a:ext cx="8313" cy="41505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06" y="4797046"/>
            <a:ext cx="8313" cy="41505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72" y="4797046"/>
            <a:ext cx="8313" cy="41505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60" y="4797046"/>
            <a:ext cx="8313" cy="4150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25" y="4797046"/>
            <a:ext cx="8314" cy="41505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7243036" y="4935942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 rot="-5400000">
            <a:off x="6134934" y="3715783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pic>
        <p:nvPicPr>
          <p:cNvPr id="11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05" y="2619325"/>
            <a:ext cx="2234871" cy="2473259"/>
          </a:xfrm>
          <a:prstGeom prst="rect">
            <a:avLst/>
          </a:prstGeom>
        </p:spPr>
      </p:pic>
      <p:sp>
        <p:nvSpPr>
          <p:cNvPr id="73" name="text 1"/>
          <p:cNvSpPr txBox="1"/>
          <p:nvPr/>
        </p:nvSpPr>
        <p:spPr>
          <a:xfrm>
            <a:off x="8339621" y="45620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8339621" y="4148286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8339621" y="3734408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8339621" y="33205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8339621" y="2906731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05" y="2727736"/>
            <a:ext cx="1819709" cy="2077595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8627162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8982814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9338467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9694041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10049694" y="4852464"/>
            <a:ext cx="110928" cy="93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10" spc="5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366" y="4797046"/>
            <a:ext cx="8288" cy="41505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19" y="4797046"/>
            <a:ext cx="8288" cy="41505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71" y="4797046"/>
            <a:ext cx="8290" cy="41505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45" y="4797046"/>
            <a:ext cx="8291" cy="41505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898" y="4797046"/>
            <a:ext cx="8288" cy="41505"/>
          </a:xfrm>
          <a:prstGeom prst="rect">
            <a:avLst/>
          </a:prstGeom>
        </p:spPr>
      </p:pic>
      <p:sp>
        <p:nvSpPr>
          <p:cNvPr id="83" name="text 1"/>
          <p:cNvSpPr txBox="1"/>
          <p:nvPr/>
        </p:nvSpPr>
        <p:spPr>
          <a:xfrm>
            <a:off x="9366698" y="4935942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 rot="-5400000">
            <a:off x="8261677" y="3715783"/>
            <a:ext cx="47129" cy="101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6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89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62594" y="846699"/>
            <a:ext cx="2737929" cy="710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14" spc="5" dirty="0">
                <a:latin typeface="Arial"/>
                <a:cs typeface="Arial"/>
              </a:rPr>
              <a:t>Aesthetics</a:t>
            </a:r>
            <a:endParaRPr sz="46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9" y="3177224"/>
            <a:ext cx="11681882" cy="1093915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6" y="3176430"/>
            <a:ext cx="11683466" cy="10955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0450" y="3307090"/>
            <a:ext cx="2069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ggplot(bechdel)  +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00450" y="3738859"/>
            <a:ext cx="973760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        geom_point(mapping  =  aes(x  =  budget,  y  =  domgross,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color  </a:t>
            </a:r>
            <a:r>
              <a:rPr sz="2000" spc="5" dirty="0">
                <a:latin typeface="Arial"/>
                <a:cs typeface="Arial"/>
              </a:rPr>
              <a:t>=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  </a:t>
            </a:r>
            <a:r>
              <a:rPr sz="2000" spc="5" dirty="0">
                <a:solidFill>
                  <a:srgbClr val="A0C283"/>
                </a:solidFill>
                <a:latin typeface="Arial"/>
                <a:cs typeface="Arial"/>
              </a:rPr>
              <a:t>clean_test</a:t>
            </a:r>
            <a:r>
              <a:rPr sz="2000" spc="5" dirty="0">
                <a:latin typeface="Arial"/>
                <a:cs typeface="Arial"/>
              </a:rPr>
              <a:t>))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69" y="2465291"/>
            <a:ext cx="2100312" cy="120006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37" y="2547483"/>
            <a:ext cx="1486589" cy="114331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776050" y="2643468"/>
            <a:ext cx="1140505" cy="671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455" b="1" spc="5" dirty="0">
                <a:solidFill>
                  <a:srgbClr val="FFFFFF"/>
                </a:solidFill>
                <a:latin typeface="Arial"/>
                <a:cs typeface="Arial"/>
              </a:rPr>
              <a:t>Переменная</a:t>
            </a:r>
          </a:p>
          <a:p>
            <a:r>
              <a:rPr lang="ru-RU" sz="1455" b="1" spc="5" dirty="0">
                <a:solidFill>
                  <a:srgbClr val="FFFFFF"/>
                </a:solidFill>
                <a:latin typeface="Arial"/>
                <a:cs typeface="Arial"/>
              </a:rPr>
              <a:t>для </a:t>
            </a:r>
            <a:r>
              <a:rPr lang="ru-RU" sz="1455" b="1" spc="5" dirty="0" err="1">
                <a:solidFill>
                  <a:srgbClr val="FFFFFF"/>
                </a:solidFill>
                <a:latin typeface="Arial"/>
                <a:cs typeface="Arial"/>
              </a:rPr>
              <a:t>отобра</a:t>
            </a:r>
            <a:r>
              <a:rPr lang="ru-RU" sz="1455" b="1" spc="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</a:p>
          <a:p>
            <a:r>
              <a:rPr lang="ru-RU" sz="1455" b="1" spc="5" dirty="0" err="1">
                <a:solidFill>
                  <a:srgbClr val="FFFFFF"/>
                </a:solidFill>
                <a:latin typeface="Arial"/>
                <a:cs typeface="Arial"/>
              </a:rPr>
              <a:t>жения</a:t>
            </a:r>
            <a:r>
              <a:rPr lang="ru-RU" sz="1455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698" b="1" dirty="0">
              <a:latin typeface="Arial"/>
              <a:cs typeface="Arial"/>
            </a:endParaRPr>
          </a:p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9" y="4327251"/>
            <a:ext cx="11681882" cy="1093914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6" y="4326457"/>
            <a:ext cx="11683466" cy="109550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81401" y="4392863"/>
            <a:ext cx="2069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ggplot(bechdel)  +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81401" y="4824633"/>
            <a:ext cx="963757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        geom_point(mapping  =  aes(x  =  budget,  y  =  domgross,  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size  </a:t>
            </a:r>
            <a:r>
              <a:rPr sz="2000" spc="5" dirty="0">
                <a:latin typeface="Arial"/>
                <a:cs typeface="Arial"/>
              </a:rPr>
              <a:t>=</a:t>
            </a:r>
            <a:r>
              <a:rPr sz="2000" spc="5" dirty="0">
                <a:solidFill>
                  <a:srgbClr val="0365C0"/>
                </a:solidFill>
                <a:latin typeface="Arial"/>
                <a:cs typeface="Arial"/>
              </a:rPr>
              <a:t>  </a:t>
            </a:r>
            <a:r>
              <a:rPr sz="2000" spc="5" dirty="0">
                <a:solidFill>
                  <a:srgbClr val="A0C283"/>
                </a:solidFill>
                <a:latin typeface="Arial"/>
                <a:cs typeface="Arial"/>
              </a:rPr>
              <a:t>clean_test</a:t>
            </a:r>
            <a:r>
              <a:rPr sz="2000" spc="5" dirty="0">
                <a:latin typeface="Arial"/>
                <a:cs typeface="Arial"/>
              </a:rPr>
              <a:t>))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7377" y="2562496"/>
            <a:ext cx="1940725" cy="7641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183" b="1" dirty="0">
                <a:solidFill>
                  <a:schemeClr val="bg1"/>
                </a:solidFill>
              </a:rPr>
              <a:t>Свойства </a:t>
            </a:r>
            <a:r>
              <a:rPr lang="en-US" sz="2183" b="1" dirty="0">
                <a:solidFill>
                  <a:schemeClr val="bg1"/>
                </a:solidFill>
              </a:rPr>
              <a:t>aesthetics</a:t>
            </a:r>
            <a:endParaRPr lang="ru-RU" sz="218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7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41" y="1498736"/>
            <a:ext cx="6857519" cy="5282829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937" y="2157716"/>
            <a:ext cx="2456764" cy="944405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3" y="82391"/>
            <a:ext cx="11603384" cy="1259204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" y="102042"/>
            <a:ext cx="11609735" cy="126555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65538" y="213104"/>
            <a:ext cx="2023311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ggplot(bechdel)  +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65539" y="619475"/>
            <a:ext cx="9239709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        geom_point(mapping  =  aes(x  =  budget,  y  =  domgross,  </a:t>
            </a:r>
            <a:r>
              <a:rPr sz="1950" spc="5" dirty="0">
                <a:solidFill>
                  <a:srgbClr val="0365C0"/>
                </a:solidFill>
                <a:latin typeface="Arial"/>
                <a:cs typeface="Arial"/>
              </a:rPr>
              <a:t>color=clean_test</a:t>
            </a:r>
            <a:r>
              <a:rPr sz="1950" spc="5" dirty="0">
                <a:latin typeface="Arial"/>
                <a:cs typeface="Arial"/>
              </a:rPr>
              <a:t>))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91919" y="2181391"/>
            <a:ext cx="2217972" cy="987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940" b="1" dirty="0">
                <a:solidFill>
                  <a:schemeClr val="bg1"/>
                </a:solidFill>
              </a:rPr>
              <a:t>Легенда добавляется автоматически </a:t>
            </a:r>
          </a:p>
        </p:txBody>
      </p:sp>
    </p:spTree>
    <p:extLst>
      <p:ext uri="{BB962C8B-B14F-4D97-AF65-F5344CB8AC3E}">
        <p14:creationId xmlns:p14="http://schemas.microsoft.com/office/powerpoint/2010/main" val="392593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149" name="Image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69" y="1105063"/>
            <a:ext cx="2831901" cy="1885818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39" y="1105063"/>
            <a:ext cx="2825552" cy="1885818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69" y="4667163"/>
            <a:ext cx="2831901" cy="1885818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69" y="2901987"/>
            <a:ext cx="2831901" cy="1885818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39" y="2901987"/>
            <a:ext cx="2825552" cy="188581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09067" y="564120"/>
            <a:ext cx="1932901" cy="4170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0" spc="5" dirty="0">
                <a:latin typeface="Arial"/>
                <a:cs typeface="Arial"/>
              </a:rPr>
              <a:t>Дискретные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297402" y="564120"/>
            <a:ext cx="2352247" cy="4285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85" spc="5" dirty="0">
                <a:latin typeface="Arial"/>
                <a:cs typeface="Arial"/>
              </a:rPr>
              <a:t>Непрерывные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52927" y="1862692"/>
            <a:ext cx="824906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00" spc="5" dirty="0">
                <a:latin typeface="Arial"/>
                <a:cs typeface="Arial"/>
              </a:rPr>
              <a:t>Цвет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14549" y="3613831"/>
            <a:ext cx="1207703" cy="4147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95" spc="5" dirty="0">
                <a:latin typeface="Arial"/>
                <a:cs typeface="Arial"/>
              </a:rPr>
              <a:t>Размер</a:t>
            </a:r>
            <a:endParaRPr sz="26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83083" y="5424792"/>
            <a:ext cx="1088439" cy="4170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0" spc="5" dirty="0">
                <a:latin typeface="Arial"/>
                <a:cs typeface="Arial"/>
              </a:rPr>
              <a:t>Форма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82" y="5117608"/>
            <a:ext cx="998024" cy="998024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6" y="5274610"/>
            <a:ext cx="676364" cy="6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481"/>
            <a:ext cx="12191144" cy="6857519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9356" y="1164820"/>
            <a:ext cx="9962664" cy="4316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6974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Параметры заданные</a:t>
            </a:r>
          </a:p>
          <a:p>
            <a:r>
              <a:rPr lang="ru-RU" sz="6974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против сопоставленных</a:t>
            </a:r>
          </a:p>
          <a:p>
            <a:endParaRPr lang="ru-RU" sz="4851" spc="5" dirty="0">
              <a:solidFill>
                <a:srgbClr val="F0F0F0"/>
              </a:solidFill>
              <a:latin typeface="Arial"/>
              <a:cs typeface="Arial"/>
            </a:endParaRPr>
          </a:p>
          <a:p>
            <a:r>
              <a:rPr sz="9249" spc="5" dirty="0">
                <a:solidFill>
                  <a:srgbClr val="F0F0F0"/>
                </a:solidFill>
                <a:latin typeface="Arial"/>
                <a:cs typeface="Arial"/>
              </a:rPr>
              <a:t>set vs. map</a:t>
            </a:r>
            <a:endParaRPr sz="9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56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13325" y="715836"/>
            <a:ext cx="5664051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Как Вы создадите этот рисунок </a:t>
            </a:r>
            <a:r>
              <a:rPr sz="2865" spc="5" dirty="0">
                <a:latin typeface="Arial"/>
                <a:cs typeface="Arial"/>
              </a:rPr>
              <a:t>?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71" y="1708271"/>
            <a:ext cx="4876458" cy="4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213193" y="1647951"/>
            <a:ext cx="10260181" cy="21975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40" spc="5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ru-RU" sz="4640" spc="5" dirty="0">
                <a:solidFill>
                  <a:srgbClr val="FFFFFF"/>
                </a:solidFill>
                <a:latin typeface="Arial"/>
                <a:cs typeface="Arial"/>
              </a:rPr>
              <a:t>Простой график принес в аналитику</a:t>
            </a:r>
            <a:br>
              <a:rPr lang="ru-RU" sz="46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4640" spc="5" dirty="0">
                <a:solidFill>
                  <a:srgbClr val="FFFFFF"/>
                </a:solidFill>
                <a:latin typeface="Arial"/>
                <a:cs typeface="Arial"/>
              </a:rPr>
              <a:t>больше информации, чем любое </a:t>
            </a:r>
            <a:br>
              <a:rPr lang="ru-RU" sz="4640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4640" spc="5" dirty="0">
                <a:solidFill>
                  <a:srgbClr val="FFFFFF"/>
                </a:solidFill>
                <a:latin typeface="Arial"/>
                <a:cs typeface="Arial"/>
              </a:rPr>
              <a:t>другой прием.</a:t>
            </a:r>
            <a:r>
              <a:rPr sz="5000" spc="5" dirty="0">
                <a:solidFill>
                  <a:srgbClr val="FFFFFF"/>
                </a:solidFill>
                <a:latin typeface="Arial"/>
                <a:cs typeface="Arial"/>
              </a:rPr>
              <a:t>" 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60443" y="4805711"/>
            <a:ext cx="2291974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ru-RU" sz="2865" spc="5" dirty="0">
                <a:solidFill>
                  <a:srgbClr val="FFFFFF"/>
                </a:solidFill>
                <a:latin typeface="Arial"/>
                <a:cs typeface="Arial"/>
              </a:rPr>
              <a:t>Джон </a:t>
            </a:r>
            <a:r>
              <a:rPr lang="ru-RU" sz="2865" spc="5" dirty="0" err="1">
                <a:solidFill>
                  <a:srgbClr val="FFFFFF"/>
                </a:solidFill>
                <a:latin typeface="Arial"/>
                <a:cs typeface="Arial"/>
              </a:rPr>
              <a:t>Тьюки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450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289716" y="2220680"/>
            <a:ext cx="4821513" cy="89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b="1" spc="5" dirty="0">
                <a:latin typeface="Arial"/>
                <a:cs typeface="Arial"/>
              </a:rPr>
              <a:t>Внутри </a:t>
            </a:r>
            <a:r>
              <a:rPr sz="2790" b="1" spc="5" dirty="0" err="1">
                <a:latin typeface="Arial"/>
                <a:cs typeface="Arial"/>
              </a:rPr>
              <a:t>aes</a:t>
            </a:r>
            <a:r>
              <a:rPr sz="2790" b="1" spc="5" dirty="0">
                <a:latin typeface="Arial"/>
                <a:cs typeface="Arial"/>
              </a:rPr>
              <a:t>():</a:t>
            </a:r>
            <a:r>
              <a:rPr sz="2790" spc="5" dirty="0">
                <a:latin typeface="Arial"/>
                <a:cs typeface="Arial"/>
              </a:rPr>
              <a:t> </a:t>
            </a:r>
            <a:r>
              <a:rPr lang="ru-RU" sz="2790" spc="5" dirty="0">
                <a:latin typeface="Arial"/>
                <a:cs typeface="Arial"/>
              </a:rPr>
              <a:t>сопоставляет </a:t>
            </a:r>
          </a:p>
          <a:p>
            <a:r>
              <a:rPr lang="ru-RU" sz="2790" spc="5" dirty="0">
                <a:latin typeface="Arial"/>
                <a:cs typeface="Arial"/>
              </a:rPr>
              <a:t> </a:t>
            </a:r>
            <a:r>
              <a:rPr sz="3000" spc="5" dirty="0">
                <a:latin typeface="Arial"/>
                <a:cs typeface="Arial"/>
              </a:rPr>
              <a:t>aesthetic </a:t>
            </a:r>
            <a:r>
              <a:rPr lang="ru-RU" sz="3000" spc="5" dirty="0">
                <a:latin typeface="Arial"/>
                <a:cs typeface="Arial"/>
              </a:rPr>
              <a:t>переменной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6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39" y="698692"/>
            <a:ext cx="4552631" cy="3504954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4370465"/>
            <a:ext cx="10003582" cy="1017621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4369671"/>
            <a:ext cx="10005171" cy="101920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33856" y="4535886"/>
            <a:ext cx="1818126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ggplot(bechdel)  +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33857" y="4929559"/>
            <a:ext cx="8317983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        geom_point(mapping  =  aes(x  =  budget,  y  =  domgross,  </a:t>
            </a:r>
            <a:r>
              <a:rPr sz="1750" spc="5" dirty="0">
                <a:solidFill>
                  <a:srgbClr val="0365C0"/>
                </a:solidFill>
                <a:latin typeface="Arial"/>
                <a:cs typeface="Arial"/>
              </a:rPr>
              <a:t>color=clean_test</a:t>
            </a:r>
            <a:r>
              <a:rPr sz="1750" spc="5" dirty="0">
                <a:latin typeface="Arial"/>
                <a:cs typeface="Arial"/>
              </a:rPr>
              <a:t>))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89" y="3293268"/>
            <a:ext cx="309559" cy="14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9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-175205"/>
            <a:ext cx="12191144" cy="6857519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5" y="349467"/>
            <a:ext cx="3930374" cy="398117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05563" y="2002394"/>
            <a:ext cx="4412761" cy="1668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710" b="1" spc="5" dirty="0">
                <a:latin typeface="Arial"/>
                <a:cs typeface="Arial"/>
              </a:rPr>
              <a:t>За пределами</a:t>
            </a:r>
            <a:r>
              <a:rPr sz="2710" b="1" spc="5" dirty="0">
                <a:latin typeface="Arial"/>
                <a:cs typeface="Arial"/>
              </a:rPr>
              <a:t>  aes():</a:t>
            </a:r>
            <a:r>
              <a:rPr sz="2710" spc="5" dirty="0">
                <a:latin typeface="Arial"/>
                <a:cs typeface="Arial"/>
              </a:rPr>
              <a:t> </a:t>
            </a:r>
            <a:endParaRPr lang="ru-RU" sz="2710" spc="5" dirty="0">
              <a:latin typeface="Arial"/>
              <a:cs typeface="Arial"/>
            </a:endParaRPr>
          </a:p>
          <a:p>
            <a:r>
              <a:rPr lang="ru-RU" sz="2710" spc="5" dirty="0">
                <a:latin typeface="Arial"/>
                <a:cs typeface="Arial"/>
              </a:rPr>
              <a:t>задает этому свойству графика следует задавать</a:t>
            </a:r>
            <a:br>
              <a:rPr lang="ru-RU" sz="2710" spc="5" dirty="0">
                <a:latin typeface="Arial"/>
                <a:cs typeface="Arial"/>
              </a:rPr>
            </a:br>
            <a:r>
              <a:rPr lang="ru-RU" sz="2710" spc="5" dirty="0">
                <a:latin typeface="Arial"/>
                <a:cs typeface="Arial"/>
              </a:rPr>
              <a:t>одно конкретное значение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4370465"/>
            <a:ext cx="10003582" cy="1017621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4369671"/>
            <a:ext cx="10005171" cy="101920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33856" y="4453342"/>
            <a:ext cx="1818126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ggplot(bechdel)  +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33856" y="4847015"/>
            <a:ext cx="8242000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        geom_point(mapping  =  aes(x  =  budget,  y  =  domgross,  </a:t>
            </a:r>
            <a:r>
              <a:rPr sz="1750" spc="5" dirty="0">
                <a:solidFill>
                  <a:srgbClr val="0365C0"/>
                </a:solidFill>
                <a:latin typeface="Arial"/>
                <a:cs typeface="Arial"/>
              </a:rPr>
              <a:t>color=clean_test</a:t>
            </a:r>
            <a:r>
              <a:rPr sz="1750" spc="5" dirty="0">
                <a:latin typeface="Arial"/>
                <a:cs typeface="Arial"/>
              </a:rPr>
              <a:t>)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7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5557175"/>
            <a:ext cx="10003582" cy="1017621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5556381"/>
            <a:ext cx="10005171" cy="101920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759255" y="5661194"/>
            <a:ext cx="1911101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ggplot(bechdel)  +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59254" y="6054867"/>
            <a:ext cx="8280152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        geom_point(mapping  =  aes(x  =  budget,  y  =  domgross),  </a:t>
            </a:r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color="blue"</a:t>
            </a:r>
            <a:r>
              <a:rPr sz="1850" spc="5" dirty="0"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19" y="3849080"/>
            <a:ext cx="4245655" cy="2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5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4370465"/>
            <a:ext cx="10003582" cy="1017621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4369671"/>
            <a:ext cx="10005171" cy="1019209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5557175"/>
            <a:ext cx="10003582" cy="1017621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5556381"/>
            <a:ext cx="10005171" cy="1019209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17" y="444710"/>
            <a:ext cx="4889157" cy="3758936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17" y="368515"/>
            <a:ext cx="3866878" cy="39113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65604" y="4477590"/>
            <a:ext cx="1818126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solidFill>
                  <a:srgbClr val="53585F"/>
                </a:solidFill>
                <a:latin typeface="Arial"/>
                <a:cs typeface="Arial"/>
              </a:rPr>
              <a:t>ggplot(bechdel)  +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65604" y="4852214"/>
            <a:ext cx="8317983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solidFill>
                  <a:srgbClr val="0365C0"/>
                </a:solidFill>
                <a:latin typeface="Arial"/>
                <a:cs typeface="Arial"/>
              </a:rPr>
              <a:t>        </a:t>
            </a:r>
            <a:r>
              <a:rPr sz="1750" spc="5" dirty="0">
                <a:solidFill>
                  <a:srgbClr val="53585F"/>
                </a:solidFill>
                <a:latin typeface="Arial"/>
                <a:cs typeface="Arial"/>
              </a:rPr>
              <a:t>geom_point(mapping  =  aes(x  =  budget,  y  =  domgross,  </a:t>
            </a:r>
            <a:r>
              <a:rPr sz="1750" spc="5" dirty="0">
                <a:solidFill>
                  <a:srgbClr val="0365C0"/>
                </a:solidFill>
                <a:latin typeface="Arial"/>
                <a:cs typeface="Arial"/>
              </a:rPr>
              <a:t>color=clean_test</a:t>
            </a:r>
            <a:r>
              <a:rPr sz="1750" spc="5" dirty="0">
                <a:solidFill>
                  <a:srgbClr val="53585F"/>
                </a:solidFill>
                <a:latin typeface="Arial"/>
                <a:cs typeface="Arial"/>
              </a:rPr>
              <a:t>))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65604" y="5661194"/>
            <a:ext cx="1911101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ggplot(bechdel)  +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765604" y="6054867"/>
            <a:ext cx="8280152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        geom_point(mapping  =  aes(x  =  budget,  y  =  domgross),  </a:t>
            </a:r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color="blue"</a:t>
            </a:r>
            <a:r>
              <a:rPr sz="1850" spc="5" dirty="0"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55" y="3510004"/>
            <a:ext cx="1111192" cy="248774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200" y="3488795"/>
            <a:ext cx="66981" cy="58609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58" y="3437866"/>
            <a:ext cx="3669335" cy="134811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31" y="3414250"/>
            <a:ext cx="62915" cy="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4370465"/>
            <a:ext cx="10003582" cy="1017621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4369671"/>
            <a:ext cx="10005171" cy="1019209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21" y="5557175"/>
            <a:ext cx="10003582" cy="1017621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27" y="5556381"/>
            <a:ext cx="10005171" cy="1019209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17" y="368515"/>
            <a:ext cx="3866878" cy="39113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65604" y="4473827"/>
            <a:ext cx="1911101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solidFill>
                  <a:srgbClr val="53585F"/>
                </a:solidFill>
                <a:latin typeface="Arial"/>
                <a:cs typeface="Arial"/>
              </a:rPr>
              <a:t>ggplot(bechdel)  +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65604" y="4867500"/>
            <a:ext cx="8280152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        </a:t>
            </a:r>
            <a:r>
              <a:rPr sz="1850" spc="5" dirty="0">
                <a:solidFill>
                  <a:srgbClr val="53585F"/>
                </a:solidFill>
                <a:latin typeface="Arial"/>
                <a:cs typeface="Arial"/>
              </a:rPr>
              <a:t>geom_point(mapping  =  aes(x  =  budget,  y  =  domgross,  </a:t>
            </a:r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color="blue"</a:t>
            </a:r>
            <a:r>
              <a:rPr sz="1850" spc="5" dirty="0">
                <a:solidFill>
                  <a:srgbClr val="53585F"/>
                </a:solidFill>
                <a:latin typeface="Arial"/>
                <a:cs typeface="Arial"/>
              </a:rPr>
              <a:t>))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65604" y="5661194"/>
            <a:ext cx="1911101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ggplot(bechdel)  +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765604" y="6054867"/>
            <a:ext cx="8280152" cy="2846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50" spc="5" dirty="0">
                <a:latin typeface="Arial"/>
                <a:cs typeface="Arial"/>
              </a:rPr>
              <a:t>        geom_point(mapping  =  aes(x  =  budget,  y  =  domgross),  </a:t>
            </a:r>
            <a:r>
              <a:rPr sz="1850" spc="5" dirty="0">
                <a:solidFill>
                  <a:srgbClr val="0365C0"/>
                </a:solidFill>
                <a:latin typeface="Arial"/>
                <a:cs typeface="Arial"/>
              </a:rPr>
              <a:t>color="blue"</a:t>
            </a:r>
            <a:r>
              <a:rPr sz="1850" spc="5" dirty="0"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92" y="368515"/>
            <a:ext cx="3866878" cy="3911325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55" y="3510004"/>
            <a:ext cx="1111192" cy="248774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200" y="3488795"/>
            <a:ext cx="66981" cy="58609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87" y="3427208"/>
            <a:ext cx="4099407" cy="1358770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4" y="3403531"/>
            <a:ext cx="62730" cy="608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5975" y="3613831"/>
            <a:ext cx="2171764" cy="31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55" dirty="0"/>
              <a:t>Неожиданный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73067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93197" y="2042767"/>
            <a:ext cx="6137258" cy="2925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9504" spc="5" dirty="0">
                <a:solidFill>
                  <a:srgbClr val="F3F3F3"/>
                </a:solidFill>
                <a:latin typeface="Arial"/>
                <a:cs typeface="Arial"/>
              </a:rPr>
              <a:t>Геометрии</a:t>
            </a:r>
          </a:p>
          <a:p>
            <a:r>
              <a:rPr sz="9504" spc="5" dirty="0" err="1">
                <a:solidFill>
                  <a:srgbClr val="F3F3F3"/>
                </a:solidFill>
                <a:latin typeface="Arial"/>
                <a:cs typeface="Arial"/>
              </a:rPr>
              <a:t>Geoms</a:t>
            </a:r>
            <a:endParaRPr sz="9500" dirty="0">
              <a:latin typeface="Arial"/>
              <a:cs typeface="Arial"/>
            </a:endParaRPr>
          </a:p>
        </p:txBody>
      </p:sp>
      <p:pic>
        <p:nvPicPr>
          <p:cNvPr id="19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9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0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3" y="481"/>
            <a:ext cx="12191144" cy="6857519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37" y="1841612"/>
            <a:ext cx="4628825" cy="469232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79" y="1841612"/>
            <a:ext cx="4628825" cy="469232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81" y="6137409"/>
            <a:ext cx="927653" cy="569291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18" y="6137409"/>
            <a:ext cx="927653" cy="569291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99" y="3554357"/>
            <a:ext cx="597031" cy="973887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5" y="3554357"/>
            <a:ext cx="597031" cy="97388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310469" y="425497"/>
            <a:ext cx="1986121" cy="4278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80" spc="5" dirty="0">
                <a:latin typeface="Arial"/>
                <a:cs typeface="Arial"/>
              </a:rPr>
              <a:t>Одинаковы</a:t>
            </a:r>
            <a:r>
              <a:rPr sz="2780" spc="5" dirty="0">
                <a:latin typeface="Arial"/>
                <a:cs typeface="Arial"/>
              </a:rPr>
              <a:t>: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528441" y="425497"/>
            <a:ext cx="2969083" cy="8094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30" spc="5" dirty="0">
                <a:latin typeface="Arial"/>
                <a:cs typeface="Arial"/>
              </a:rPr>
              <a:t>переменные </a:t>
            </a:r>
            <a:r>
              <a:rPr sz="2630" spc="5" dirty="0">
                <a:latin typeface="Arial"/>
                <a:cs typeface="Arial"/>
              </a:rPr>
              <a:t>x</a:t>
            </a:r>
            <a:r>
              <a:rPr lang="ru-RU" sz="2630" spc="5" dirty="0">
                <a:latin typeface="Arial"/>
                <a:cs typeface="Arial"/>
              </a:rPr>
              <a:t> и </a:t>
            </a:r>
            <a:r>
              <a:rPr sz="2630" spc="5" dirty="0">
                <a:latin typeface="Arial"/>
                <a:cs typeface="Arial"/>
              </a:rPr>
              <a:t>y</a:t>
            </a:r>
            <a:r>
              <a:rPr lang="ru-RU" sz="2630" spc="5" dirty="0">
                <a:latin typeface="Arial"/>
                <a:cs typeface="Arial"/>
              </a:rPr>
              <a:t>, </a:t>
            </a:r>
          </a:p>
          <a:p>
            <a:r>
              <a:rPr lang="ru-RU" sz="2630" spc="5" dirty="0">
                <a:latin typeface="Arial"/>
                <a:cs typeface="Arial"/>
              </a:rPr>
              <a:t>исходные данные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01" y="315617"/>
            <a:ext cx="2708182" cy="10507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5094" y="452014"/>
            <a:ext cx="2356595" cy="838948"/>
          </a:xfrm>
          <a:prstGeom prst="rect">
            <a:avLst/>
          </a:prstGeom>
          <a:solidFill>
            <a:srgbClr val="5C9C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26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Чем похожи эти графики?</a:t>
            </a:r>
            <a:endParaRPr lang="ru-RU" sz="145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6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0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9" y="2051147"/>
            <a:ext cx="3758936" cy="3809732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17" y="2051147"/>
            <a:ext cx="3758936" cy="3809732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79" y="1841612"/>
            <a:ext cx="4628825" cy="469232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43590" y="466997"/>
            <a:ext cx="6052298" cy="4162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05" spc="5" dirty="0">
                <a:latin typeface="Arial"/>
                <a:cs typeface="Arial"/>
              </a:rPr>
              <a:t>Отличия</a:t>
            </a:r>
            <a:r>
              <a:rPr sz="2705" spc="5" dirty="0">
                <a:latin typeface="Arial"/>
                <a:cs typeface="Arial"/>
              </a:rPr>
              <a:t>: </a:t>
            </a:r>
            <a:r>
              <a:rPr lang="ru-RU" sz="2705" spc="5" dirty="0">
                <a:latin typeface="Arial"/>
                <a:cs typeface="Arial"/>
              </a:rPr>
              <a:t>геометрия объектов</a:t>
            </a:r>
            <a:r>
              <a:rPr sz="2705" spc="5" dirty="0">
                <a:latin typeface="Arial"/>
                <a:cs typeface="Arial"/>
              </a:rPr>
              <a:t>(</a:t>
            </a:r>
            <a:r>
              <a:rPr sz="2705" spc="5" dirty="0" err="1">
                <a:latin typeface="Arial"/>
                <a:cs typeface="Arial"/>
              </a:rPr>
              <a:t>geom</a:t>
            </a:r>
            <a:r>
              <a:rPr sz="2705" spc="5" dirty="0">
                <a:latin typeface="Arial"/>
                <a:cs typeface="Arial"/>
              </a:rPr>
              <a:t>),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543589" y="915720"/>
            <a:ext cx="4784643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60" spc="5" dirty="0">
                <a:latin typeface="Arial"/>
                <a:cs typeface="Arial"/>
              </a:rPr>
              <a:t>т.е</a:t>
            </a:r>
            <a:r>
              <a:rPr sz="1960" spc="5" dirty="0">
                <a:latin typeface="Arial"/>
                <a:cs typeface="Arial"/>
              </a:rPr>
              <a:t>. </a:t>
            </a:r>
            <a:r>
              <a:rPr lang="ru-RU" sz="1960" spc="5" dirty="0">
                <a:latin typeface="Arial"/>
                <a:cs typeface="Arial"/>
              </a:rPr>
              <a:t>графическое представление данных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01" y="315617"/>
            <a:ext cx="2708182" cy="10507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32679" y="430437"/>
            <a:ext cx="2541426" cy="838948"/>
          </a:xfrm>
          <a:prstGeom prst="rect">
            <a:avLst/>
          </a:prstGeom>
          <a:solidFill>
            <a:srgbClr val="5C9C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26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Чем отличаются эти графики?</a:t>
            </a:r>
            <a:endParaRPr lang="ru-RU" sz="145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232461" y="1214974"/>
            <a:ext cx="1811393" cy="723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04" spc="5" dirty="0">
                <a:latin typeface="Arial"/>
                <a:cs typeface="Arial"/>
              </a:rPr>
              <a:t>geoms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6" y="2815503"/>
            <a:ext cx="8242967" cy="1166875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22" y="2814709"/>
            <a:ext cx="8244554" cy="116846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064034" y="2984267"/>
            <a:ext cx="3679533" cy="365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5" spc="5" dirty="0">
                <a:latin typeface="Arial"/>
                <a:cs typeface="Arial"/>
              </a:rPr>
              <a:t>ggplot(data  =  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375" spc="5" dirty="0">
                <a:latin typeface="Arial"/>
                <a:cs typeface="Arial"/>
              </a:rPr>
              <a:t>)  +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064033" y="3473182"/>
            <a:ext cx="7949612" cy="365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75" spc="5" dirty="0">
                <a:latin typeface="Arial"/>
                <a:cs typeface="Arial"/>
              </a:rPr>
              <a:t>    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375" spc="5" dirty="0">
                <a:latin typeface="Arial"/>
                <a:cs typeface="Arial"/>
              </a:rPr>
              <a:t>(mapping  =  aes(</a:t>
            </a:r>
            <a:r>
              <a:rPr sz="2375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375" spc="5" dirty="0">
                <a:latin typeface="Arial"/>
                <a:cs typeface="Arial"/>
              </a:rPr>
              <a:t>))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714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31119" y="0"/>
            <a:ext cx="5417830" cy="14293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44" spc="5" dirty="0">
                <a:latin typeface="Arial"/>
                <a:cs typeface="Arial"/>
              </a:rPr>
              <a:t>Функции геометрии</a:t>
            </a:r>
          </a:p>
          <a:p>
            <a:r>
              <a:rPr sz="4644" spc="5" dirty="0" err="1">
                <a:latin typeface="Arial"/>
                <a:cs typeface="Arial"/>
              </a:rPr>
              <a:t>geom_functions</a:t>
            </a:r>
            <a:endParaRPr sz="4600" dirty="0">
              <a:latin typeface="Arial"/>
              <a:cs typeface="Arial"/>
            </a:endParaRPr>
          </a:p>
        </p:txBody>
      </p:sp>
      <p:pic>
        <p:nvPicPr>
          <p:cNvPr id="225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19" y="3936965"/>
            <a:ext cx="1758826" cy="1358804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15" y="1711369"/>
            <a:ext cx="2140232" cy="5039768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97" y="3938426"/>
            <a:ext cx="1327047" cy="135872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4863" y="1673106"/>
            <a:ext cx="3949799" cy="17917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11" dirty="0"/>
              <a:t>Каждая функция требует</a:t>
            </a:r>
          </a:p>
          <a:p>
            <a:r>
              <a:rPr lang="ru-RU" sz="2911" dirty="0"/>
              <a:t>задания </a:t>
            </a:r>
          </a:p>
          <a:p>
            <a:r>
              <a:rPr lang="ru-RU" sz="2911" dirty="0"/>
              <a:t>аргументов </a:t>
            </a:r>
          </a:p>
          <a:p>
            <a:r>
              <a:rPr lang="ru-RU" sz="2911" dirty="0"/>
              <a:t>отображения</a:t>
            </a:r>
            <a:r>
              <a:rPr sz="2855" spc="5" dirty="0">
                <a:latin typeface="Arial"/>
                <a:cs typeface="Arial"/>
              </a:rPr>
              <a:t>.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60" y="1722110"/>
            <a:ext cx="5626810" cy="5043687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39" y="1740019"/>
            <a:ext cx="5562210" cy="49844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91919" y="1257236"/>
            <a:ext cx="1709687" cy="35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98" b="1" dirty="0">
                <a:latin typeface="Arial" pitchFamily="34" charset="0"/>
                <a:cs typeface="Arial" pitchFamily="34" charset="0"/>
              </a:rPr>
              <a:t>ШПАРГАЛКА</a:t>
            </a:r>
          </a:p>
        </p:txBody>
      </p:sp>
    </p:spTree>
    <p:extLst>
      <p:ext uri="{BB962C8B-B14F-4D97-AF65-F5344CB8AC3E}">
        <p14:creationId xmlns:p14="http://schemas.microsoft.com/office/powerpoint/2010/main" val="236844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53161" y="148250"/>
            <a:ext cx="3103415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3275" spc="5" dirty="0">
                <a:solidFill>
                  <a:srgbClr val="005493"/>
                </a:solidFill>
                <a:latin typeface="Arial"/>
                <a:cs typeface="Arial"/>
              </a:rPr>
              <a:t>Как Вы думаете</a:t>
            </a:r>
            <a:endParaRPr sz="3275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029718" y="841366"/>
            <a:ext cx="8002191" cy="9741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10" spc="5" dirty="0">
                <a:solidFill>
                  <a:srgbClr val="005493"/>
                </a:solidFill>
                <a:latin typeface="Arial"/>
                <a:cs typeface="Arial"/>
              </a:rPr>
              <a:t>каким образом из рисунка слева получить рисунок  справа, где</a:t>
            </a:r>
          </a:p>
          <a:p>
            <a:r>
              <a:rPr lang="ru-RU" sz="2110" spc="5" dirty="0">
                <a:solidFill>
                  <a:srgbClr val="005493"/>
                </a:solidFill>
                <a:latin typeface="Arial"/>
                <a:cs typeface="Arial"/>
              </a:rPr>
              <a:t>нарисованы коробочки с усиками?</a:t>
            </a:r>
          </a:p>
          <a:p>
            <a:r>
              <a:rPr lang="ru-RU" sz="2110" spc="5" dirty="0">
                <a:solidFill>
                  <a:srgbClr val="005493"/>
                </a:solidFill>
                <a:latin typeface="Arial"/>
                <a:cs typeface="Arial"/>
              </a:rPr>
              <a:t>Используйте шпаргалку по геометрическим функциям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49741" y="5236313"/>
            <a:ext cx="3155992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ggplot(data  =  bechdel)  +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49741" y="5693481"/>
            <a:ext cx="7482176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    geom_point(mapping  =  aes(x  =  clean_test,  y  =  budget))</a:t>
            </a:r>
            <a:endParaRPr sz="2100" dirty="0">
              <a:latin typeface="Arial"/>
              <a:cs typeface="Arial"/>
            </a:endParaRPr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56" y="2080648"/>
            <a:ext cx="3054136" cy="3098582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5" y="2080648"/>
            <a:ext cx="3047786" cy="30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0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Импорт</a:t>
            </a:r>
            <a:endParaRPr sz="2668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latin typeface="Arial"/>
                <a:cs typeface="Arial"/>
              </a:rPr>
              <a:t>Очистка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solidFill>
                  <a:srgbClr val="0070C0"/>
                </a:solidFill>
                <a:latin typeface="Arial"/>
                <a:cs typeface="Arial"/>
              </a:rPr>
              <a:t>Визуализация</a:t>
            </a:r>
            <a:endParaRPr sz="2426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latin typeface="Arial"/>
                <a:cs typeface="Arial"/>
              </a:rPr>
              <a:t>Трансформация</a:t>
            </a:r>
            <a:endParaRPr sz="3184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970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240" name="Image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90981" y="5628296"/>
            <a:ext cx="345094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ggplot(data  =  bechdel)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90981" y="6117211"/>
            <a:ext cx="8488542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geom_boxplot</a:t>
            </a:r>
            <a:r>
              <a:rPr sz="2300" spc="5" dirty="0">
                <a:latin typeface="Arial"/>
                <a:cs typeface="Arial"/>
              </a:rPr>
              <a:t>(mapping  =  aes(x  =  clean_test,  y  =  budget))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36" y="222475"/>
            <a:ext cx="5270130" cy="53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00669" y="240445"/>
            <a:ext cx="3814506" cy="615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002" spc="5" dirty="0">
                <a:solidFill>
                  <a:srgbClr val="005493"/>
                </a:solidFill>
                <a:latin typeface="Arial"/>
                <a:cs typeface="Arial"/>
              </a:rPr>
              <a:t>Как Вы думаете</a:t>
            </a:r>
            <a:endParaRPr sz="4002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05563" y="933782"/>
            <a:ext cx="10069744" cy="7686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45" spc="5" dirty="0">
                <a:solidFill>
                  <a:srgbClr val="005493"/>
                </a:solidFill>
                <a:latin typeface="Arial"/>
                <a:cs typeface="Arial"/>
              </a:rPr>
              <a:t>как построить гистограмму для переменной </a:t>
            </a:r>
            <a:r>
              <a:rPr sz="2445" spc="5" dirty="0">
                <a:solidFill>
                  <a:srgbClr val="005493"/>
                </a:solidFill>
                <a:latin typeface="Arial"/>
                <a:cs typeface="Arial"/>
              </a:rPr>
              <a:t>budget</a:t>
            </a:r>
            <a:r>
              <a:rPr lang="ru-RU" sz="2445" spc="5" dirty="0">
                <a:solidFill>
                  <a:srgbClr val="005493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r>
              <a:rPr lang="ru-RU" sz="2426" spc="5" dirty="0">
                <a:solidFill>
                  <a:srgbClr val="005493"/>
                </a:solidFill>
                <a:latin typeface="Arial"/>
                <a:cs typeface="Arial"/>
              </a:rPr>
              <a:t>Используйте шпаргалку</a:t>
            </a:r>
            <a:r>
              <a:rPr sz="2550" spc="5" dirty="0">
                <a:solidFill>
                  <a:srgbClr val="005493"/>
                </a:solidFill>
                <a:latin typeface="Arial"/>
                <a:cs typeface="Arial"/>
              </a:rPr>
              <a:t>. </a:t>
            </a:r>
            <a:r>
              <a:rPr lang="ru-RU" sz="2550" spc="5" dirty="0">
                <a:solidFill>
                  <a:srgbClr val="005493"/>
                </a:solidFill>
                <a:latin typeface="Arial"/>
                <a:cs typeface="Arial"/>
              </a:rPr>
              <a:t>Подсказка</a:t>
            </a:r>
            <a:r>
              <a:rPr sz="2550" spc="5" dirty="0">
                <a:solidFill>
                  <a:srgbClr val="005493"/>
                </a:solidFill>
                <a:latin typeface="Arial"/>
                <a:cs typeface="Arial"/>
              </a:rPr>
              <a:t>: </a:t>
            </a:r>
            <a:r>
              <a:rPr lang="ru-RU" sz="2550" spc="5" dirty="0">
                <a:solidFill>
                  <a:srgbClr val="005493"/>
                </a:solidFill>
                <a:latin typeface="Arial"/>
                <a:cs typeface="Arial"/>
              </a:rPr>
              <a:t>переменная </a:t>
            </a:r>
            <a:r>
              <a:rPr sz="2550" spc="5" dirty="0">
                <a:solidFill>
                  <a:srgbClr val="005493"/>
                </a:solidFill>
                <a:latin typeface="Arial"/>
                <a:cs typeface="Arial"/>
              </a:rPr>
              <a:t>y </a:t>
            </a:r>
            <a:r>
              <a:rPr lang="ru-RU" sz="2550" spc="5" dirty="0">
                <a:solidFill>
                  <a:srgbClr val="005493"/>
                </a:solidFill>
                <a:latin typeface="Arial"/>
                <a:cs typeface="Arial"/>
              </a:rPr>
              <a:t>не указывается</a:t>
            </a:r>
            <a:r>
              <a:rPr sz="255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2550" dirty="0">
              <a:latin typeface="Arial"/>
              <a:cs typeface="Arial"/>
            </a:endParaRPr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04" y="1841612"/>
            <a:ext cx="4381193" cy="44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33878" y="5037787"/>
            <a:ext cx="345094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ggplot(data  =  bechdel)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3878" y="5526702"/>
            <a:ext cx="6587701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geom_histogram</a:t>
            </a:r>
            <a:r>
              <a:rPr sz="2300" spc="5" dirty="0">
                <a:latin typeface="Arial"/>
                <a:cs typeface="Arial"/>
              </a:rPr>
              <a:t>(mapping  =  aes(x  =  budget))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69" y="139931"/>
            <a:ext cx="4800263" cy="48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8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578" y="481"/>
            <a:ext cx="12191144" cy="6857519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33878" y="5037787"/>
            <a:ext cx="345094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ggplot(data  =  bechdel)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3878" y="5526702"/>
            <a:ext cx="6587701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geom_histogram</a:t>
            </a:r>
            <a:r>
              <a:rPr sz="2300" spc="5" dirty="0">
                <a:latin typeface="Arial"/>
                <a:cs typeface="Arial"/>
              </a:rPr>
              <a:t>(mapping  =  aes(x  =  budget))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5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2" y="3666540"/>
            <a:ext cx="9486234" cy="666703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7" y="3666781"/>
            <a:ext cx="9489409" cy="67305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89694" y="471705"/>
            <a:ext cx="9864880" cy="2613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11" dirty="0"/>
              <a:t>Когда вы запустите этот код, то получите сообщение, которое</a:t>
            </a:r>
          </a:p>
          <a:p>
            <a:r>
              <a:rPr lang="ru-RU" sz="2911" dirty="0"/>
              <a:t>выглядит как ошибка, но на самом деле  </a:t>
            </a:r>
          </a:p>
          <a:p>
            <a:pPr>
              <a:buFontTx/>
              <a:buChar char="-"/>
            </a:pPr>
            <a:r>
              <a:rPr lang="ru-RU" sz="2911" dirty="0"/>
              <a:t>это просто сообщение от R. </a:t>
            </a:r>
          </a:p>
          <a:p>
            <a:r>
              <a:rPr lang="ru-RU" sz="2911" dirty="0"/>
              <a:t>Использовать ширину класса (</a:t>
            </a:r>
            <a:r>
              <a:rPr lang="en-US" sz="2911" spc="5" dirty="0" err="1">
                <a:latin typeface="Gill Sans MT"/>
                <a:cs typeface="Gill Sans MT"/>
              </a:rPr>
              <a:t>binwidths</a:t>
            </a:r>
            <a:r>
              <a:rPr lang="ru-RU" sz="2911" spc="5" dirty="0">
                <a:latin typeface="Gill Sans MT"/>
                <a:cs typeface="Gill Sans MT"/>
              </a:rPr>
              <a:t>) по умолчанию </a:t>
            </a:r>
          </a:p>
          <a:p>
            <a:pPr>
              <a:buFontTx/>
              <a:buChar char="-"/>
            </a:pPr>
            <a:r>
              <a:rPr lang="ru-RU" sz="2426" spc="5" dirty="0">
                <a:latin typeface="Gill Sans MT"/>
                <a:cs typeface="Gill Sans MT"/>
              </a:rPr>
              <a:t> это плохая идея. </a:t>
            </a:r>
          </a:p>
          <a:p>
            <a:r>
              <a:rPr lang="ru-RU" sz="2426" spc="5" dirty="0">
                <a:latin typeface="Gill Sans MT"/>
                <a:cs typeface="Gill Sans MT"/>
              </a:rPr>
              <a:t>П</a:t>
            </a:r>
            <a:r>
              <a:rPr lang="ru-RU" sz="2911" dirty="0"/>
              <a:t>акет напоминает, что лучше задать самому.</a:t>
            </a:r>
          </a:p>
        </p:txBody>
      </p:sp>
    </p:spTree>
    <p:extLst>
      <p:ext uri="{BB962C8B-B14F-4D97-AF65-F5344CB8AC3E}">
        <p14:creationId xmlns:p14="http://schemas.microsoft.com/office/powerpoint/2010/main" val="106328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5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0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86313" y="1257236"/>
            <a:ext cx="3226204" cy="7464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51" spc="5" dirty="0">
                <a:solidFill>
                  <a:srgbClr val="005493"/>
                </a:solidFill>
                <a:latin typeface="Arial"/>
                <a:cs typeface="Arial"/>
              </a:rPr>
              <a:t>Подумайте</a:t>
            </a:r>
            <a:endParaRPr sz="4851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44887" y="2320014"/>
            <a:ext cx="8567410" cy="10310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275" spc="5" dirty="0">
                <a:solidFill>
                  <a:srgbClr val="005493"/>
                </a:solidFill>
                <a:latin typeface="Arial"/>
                <a:cs typeface="Arial"/>
              </a:rPr>
              <a:t>Какую ширину класса (</a:t>
            </a:r>
            <a:r>
              <a:rPr lang="ru-RU" sz="3275" spc="5" dirty="0" err="1">
                <a:solidFill>
                  <a:srgbClr val="005493"/>
                </a:solidFill>
                <a:latin typeface="Arial"/>
                <a:cs typeface="Arial"/>
              </a:rPr>
              <a:t>binwidth</a:t>
            </a:r>
            <a:r>
              <a:rPr lang="ru-RU" sz="3275" spc="5" dirty="0">
                <a:solidFill>
                  <a:srgbClr val="005493"/>
                </a:solidFill>
                <a:latin typeface="Arial"/>
                <a:cs typeface="Arial"/>
              </a:rPr>
              <a:t>) было бы</a:t>
            </a:r>
          </a:p>
          <a:p>
            <a:r>
              <a:rPr lang="ru-RU" sz="3275" spc="5" dirty="0">
                <a:solidFill>
                  <a:srgbClr val="005493"/>
                </a:solidFill>
                <a:latin typeface="Arial"/>
                <a:cs typeface="Arial"/>
              </a:rPr>
              <a:t> разумно выбрать для переменной </a:t>
            </a:r>
            <a:r>
              <a:rPr sz="3425" spc="5" dirty="0">
                <a:solidFill>
                  <a:srgbClr val="005493"/>
                </a:solidFill>
                <a:latin typeface="Arial"/>
                <a:cs typeface="Arial"/>
              </a:rPr>
              <a:t>budget?</a:t>
            </a:r>
            <a:endParaRPr sz="3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522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6003" y="5152079"/>
            <a:ext cx="345094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ggplot(data  =  bechdel)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6003" y="5640995"/>
            <a:ext cx="9405780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geom_histogram</a:t>
            </a:r>
            <a:r>
              <a:rPr sz="2300" spc="5" dirty="0">
                <a:latin typeface="Arial"/>
                <a:cs typeface="Arial"/>
              </a:rPr>
              <a:t>(mapping  =  aes(x  =  budget),  binwidth=10000000)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6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69" y="139931"/>
            <a:ext cx="4800263" cy="48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49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1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481"/>
            <a:ext cx="12191144" cy="685751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28316" y="1211028"/>
            <a:ext cx="10922542" cy="10642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305" spc="5" dirty="0">
                <a:solidFill>
                  <a:srgbClr val="005493"/>
                </a:solidFill>
                <a:latin typeface="Arial"/>
                <a:cs typeface="Arial"/>
              </a:rPr>
              <a:t>как преобразовать гистограмму для переменной </a:t>
            </a:r>
            <a:r>
              <a:rPr lang="en-US" sz="2426" spc="5" dirty="0">
                <a:solidFill>
                  <a:srgbClr val="005493"/>
                </a:solidFill>
                <a:latin typeface="Arial"/>
                <a:cs typeface="Arial"/>
              </a:rPr>
              <a:t>budget </a:t>
            </a:r>
            <a:r>
              <a:rPr lang="ru-RU" sz="2305" spc="5" dirty="0">
                <a:solidFill>
                  <a:srgbClr val="005493"/>
                </a:solidFill>
                <a:latin typeface="Arial"/>
                <a:cs typeface="Arial"/>
              </a:rPr>
              <a:t>в графики плотностей</a:t>
            </a:r>
          </a:p>
          <a:p>
            <a:r>
              <a:rPr lang="ru-RU" sz="2305" spc="5" dirty="0">
                <a:solidFill>
                  <a:srgbClr val="005493"/>
                </a:solidFill>
                <a:latin typeface="Arial"/>
                <a:cs typeface="Arial"/>
              </a:rPr>
              <a:t>распределения бюджета для градаций переменной </a:t>
            </a:r>
            <a:r>
              <a:rPr sz="2185" spc="5" dirty="0" err="1">
                <a:solidFill>
                  <a:srgbClr val="005493"/>
                </a:solidFill>
                <a:latin typeface="Arial"/>
                <a:cs typeface="Arial"/>
              </a:rPr>
              <a:t>clean_test</a:t>
            </a:r>
            <a:r>
              <a:rPr lang="ru-RU" sz="2185" spc="5" dirty="0">
                <a:solidFill>
                  <a:srgbClr val="005493"/>
                </a:solidFill>
                <a:latin typeface="Arial"/>
                <a:cs typeface="Arial"/>
              </a:rPr>
              <a:t>, </a:t>
            </a:r>
          </a:p>
          <a:p>
            <a:r>
              <a:rPr lang="ru-RU" sz="2185" spc="5" dirty="0">
                <a:solidFill>
                  <a:srgbClr val="005493"/>
                </a:solidFill>
                <a:latin typeface="Arial"/>
                <a:cs typeface="Arial"/>
              </a:rPr>
              <a:t>каждый из которых покрашен в свой цвет?</a:t>
            </a:r>
          </a:p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67" y="2551054"/>
            <a:ext cx="5655446" cy="4014627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201482" y="425497"/>
            <a:ext cx="2902398" cy="6718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366" spc="5" dirty="0">
                <a:solidFill>
                  <a:srgbClr val="005493"/>
                </a:solidFill>
                <a:latin typeface="Arial"/>
                <a:cs typeface="Arial"/>
              </a:rPr>
              <a:t>Подумайте</a:t>
            </a:r>
            <a:endParaRPr sz="43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551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33878" y="5875928"/>
            <a:ext cx="3450945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ggplot(data  =  bechdel)  +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3879" y="6364844"/>
            <a:ext cx="6227346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latin typeface="Arial"/>
                <a:cs typeface="Arial"/>
              </a:rPr>
              <a:t>    </a:t>
            </a:r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geom_density</a:t>
            </a:r>
            <a:r>
              <a:rPr sz="2300" spc="5" dirty="0">
                <a:latin typeface="Arial"/>
                <a:cs typeface="Arial"/>
              </a:rPr>
              <a:t>(mapping  =  aes(x  =  budget))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82" y="959023"/>
            <a:ext cx="6590837" cy="46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00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37" y="355815"/>
            <a:ext cx="7524222" cy="533362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33879" y="5869522"/>
            <a:ext cx="2643031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ggplot(data  =  bechdel)  +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3878" y="6237796"/>
            <a:ext cx="6611425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50" spc="5" dirty="0">
                <a:latin typeface="Arial"/>
                <a:cs typeface="Arial"/>
              </a:rPr>
              <a:t>    </a:t>
            </a:r>
            <a:r>
              <a:rPr sz="1750" spc="5" dirty="0">
                <a:solidFill>
                  <a:srgbClr val="0365C0"/>
                </a:solidFill>
                <a:latin typeface="Arial"/>
                <a:cs typeface="Arial"/>
              </a:rPr>
              <a:t>geom_density</a:t>
            </a:r>
            <a:r>
              <a:rPr sz="1750" spc="5" dirty="0">
                <a:latin typeface="Arial"/>
                <a:cs typeface="Arial"/>
              </a:rPr>
              <a:t>(mapping  =  aes(x  =  budget,  color=clean_test))</a:t>
            </a:r>
            <a:endParaRPr sz="1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245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0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8028" y="795158"/>
            <a:ext cx="3768660" cy="8100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5264" spc="5" dirty="0">
                <a:solidFill>
                  <a:srgbClr val="005493"/>
                </a:solidFill>
                <a:latin typeface="Arial"/>
                <a:cs typeface="Arial"/>
              </a:rPr>
              <a:t>Попробуйте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54564" y="2262226"/>
            <a:ext cx="6265626" cy="447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11" spc="5" dirty="0">
                <a:solidFill>
                  <a:srgbClr val="005493"/>
                </a:solidFill>
                <a:latin typeface="Arial"/>
                <a:cs typeface="Arial"/>
              </a:rPr>
              <a:t>предсказать, ч</a:t>
            </a:r>
            <a:r>
              <a:rPr lang="ru-RU" sz="2855" spc="5" dirty="0">
                <a:solidFill>
                  <a:srgbClr val="005493"/>
                </a:solidFill>
                <a:latin typeface="Arial"/>
                <a:cs typeface="Arial"/>
              </a:rPr>
              <a:t>то делает данный код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054564" y="2878132"/>
            <a:ext cx="3643241" cy="4508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930" spc="5" dirty="0">
                <a:solidFill>
                  <a:srgbClr val="005493"/>
                </a:solidFill>
                <a:latin typeface="Arial"/>
                <a:cs typeface="Arial"/>
              </a:rPr>
              <a:t>Затем запустите его</a:t>
            </a:r>
            <a:r>
              <a:rPr sz="2930" spc="5" dirty="0">
                <a:solidFill>
                  <a:srgbClr val="005493"/>
                </a:solidFill>
                <a:latin typeface="Arial"/>
                <a:cs typeface="Arial"/>
              </a:rPr>
              <a:t>.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13237" y="3688063"/>
            <a:ext cx="30053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ggplot(data  =  bechdel)  +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13237" y="4119832"/>
            <a:ext cx="736259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    geom_point(mapping  =  aes(x  =  budget,  y  =  domgross))  +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13237" y="4551602"/>
            <a:ext cx="73548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    geom_smooth(mapping  =  aes(x  =  budget,  y  =  domgross))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15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67" y="146280"/>
            <a:ext cx="12343533" cy="6946413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68746" y="6619175"/>
            <a:ext cx="1047403" cy="1060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9" spc="5" dirty="0">
                <a:latin typeface="Arial"/>
                <a:cs typeface="Arial"/>
              </a:rPr>
              <a:t>Display by Adolfo A lvarez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32549" y="6587428"/>
            <a:ext cx="641" cy="87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69" spc="5" dirty="0">
                <a:latin typeface="Arial"/>
                <a:cs typeface="Arial"/>
              </a:rPr>
              <a:t>́</a:t>
            </a:r>
            <a:endParaRPr sz="55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39" y="696714"/>
            <a:ext cx="6933713" cy="4082763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3" y="641546"/>
            <a:ext cx="3619246" cy="41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1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14583" y="3660039"/>
            <a:ext cx="2767424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75" spc="5" dirty="0">
                <a:solidFill>
                  <a:srgbClr val="F0F0F0"/>
                </a:solidFill>
                <a:latin typeface="Arial"/>
                <a:cs typeface="Arial"/>
              </a:rPr>
              <a:t>global vs. local</a:t>
            </a:r>
            <a:endParaRPr sz="3275" dirty="0">
              <a:latin typeface="Arial"/>
              <a:cs typeface="Arial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5363503-7B53-4813-8673-802E5B357743}"/>
              </a:ext>
            </a:extLst>
          </p:cNvPr>
          <p:cNvSpPr txBox="1"/>
          <p:nvPr/>
        </p:nvSpPr>
        <p:spPr>
          <a:xfrm>
            <a:off x="204512" y="1904144"/>
            <a:ext cx="11782976" cy="107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6974" spc="5" dirty="0">
                <a:solidFill>
                  <a:srgbClr val="F0F0F0"/>
                </a:solidFill>
                <a:latin typeface="Arial"/>
                <a:cs typeface="Arial"/>
              </a:rPr>
              <a:t>Глобальное</a:t>
            </a:r>
            <a:r>
              <a:rPr sz="6974" spc="5" dirty="0">
                <a:solidFill>
                  <a:srgbClr val="F0F0F0"/>
                </a:solidFill>
                <a:latin typeface="Arial"/>
                <a:cs typeface="Arial"/>
              </a:rPr>
              <a:t> vs.</a:t>
            </a:r>
            <a:r>
              <a:rPr lang="ru-RU" sz="6974" spc="5" dirty="0">
                <a:solidFill>
                  <a:srgbClr val="F0F0F0"/>
                </a:solidFill>
                <a:latin typeface="Arial"/>
                <a:cs typeface="Arial"/>
              </a:rPr>
              <a:t> локальное</a:t>
            </a:r>
            <a:endParaRPr sz="697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8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1" y="254223"/>
            <a:ext cx="8063934" cy="5117741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44310" y="6583848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 dirty="0">
              <a:latin typeface="Gill Sans MT"/>
              <a:cs typeface="Gill Sans MT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47" y="2662565"/>
            <a:ext cx="3834140" cy="2680305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72" y="2659389"/>
            <a:ext cx="3840489" cy="268665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92347" y="2813093"/>
            <a:ext cx="3656167" cy="1306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41"/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Связанные через сопоставление </a:t>
            </a:r>
          </a:p>
          <a:p>
            <a:pPr marL="184141"/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внутри функции </a:t>
            </a:r>
            <a:r>
              <a:rPr lang="en-CA" sz="1698" spc="5" dirty="0" err="1">
                <a:solidFill>
                  <a:srgbClr val="FFFFFF"/>
                </a:solidFill>
                <a:latin typeface="Arial"/>
                <a:cs typeface="Arial"/>
              </a:rPr>
              <a:t>ggplot</a:t>
            </a:r>
            <a:r>
              <a:rPr lang="en-CA" sz="1698" spc="5" dirty="0">
                <a:solidFill>
                  <a:srgbClr val="FFFFFF"/>
                </a:solidFill>
                <a:latin typeface="Arial"/>
                <a:cs typeface="Arial"/>
              </a:rPr>
              <a:t>() </a:t>
            </a:r>
            <a:r>
              <a:rPr lang="ru-RU" sz="1698" spc="5" dirty="0">
                <a:solidFill>
                  <a:srgbClr val="FFFFFF"/>
                </a:solidFill>
                <a:latin typeface="Arial"/>
                <a:cs typeface="Arial"/>
              </a:rPr>
              <a:t>данные будут использованы глобально  - т.е. могут быть использованы всеми геометриями</a:t>
            </a:r>
            <a:endParaRPr sz="1698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888" y="5411204"/>
            <a:ext cx="937179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ggplot(data  =  bechdel,  </a:t>
            </a:r>
            <a:r>
              <a:rPr sz="2200" spc="5" dirty="0">
                <a:solidFill>
                  <a:srgbClr val="397FCB"/>
                </a:solidFill>
                <a:latin typeface="Arial"/>
                <a:cs typeface="Arial"/>
              </a:rPr>
              <a:t>mapping  =  aes(x  =  budget,  y  =  domgross</a:t>
            </a:r>
            <a:r>
              <a:rPr sz="2200" spc="5" dirty="0">
                <a:solidFill>
                  <a:srgbClr val="4185CD"/>
                </a:solidFill>
                <a:latin typeface="Arial"/>
                <a:cs typeface="Arial"/>
              </a:rPr>
              <a:t>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888" y="5881071"/>
            <a:ext cx="2314095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geom_point()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888" y="6350938"/>
            <a:ext cx="2304798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geom_smooth()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53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69" y="273272"/>
            <a:ext cx="8000439" cy="5079643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898103" y="6593332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 dirty="0">
              <a:latin typeface="Gill Sans MT"/>
              <a:cs typeface="Gill Sans MT"/>
            </a:endParaRPr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12" y="3335962"/>
            <a:ext cx="4884597" cy="252970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511951" y="3482750"/>
            <a:ext cx="4431021" cy="14000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8098"/>
            <a: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  <a:t>Связанные через сопоставление </a:t>
            </a:r>
          </a:p>
          <a:p>
            <a:pPr marL="38098"/>
            <a:r>
              <a:rPr lang="ru-RU" sz="2183" spc="5" dirty="0">
                <a:solidFill>
                  <a:srgbClr val="FFFFFF"/>
                </a:solidFill>
                <a:latin typeface="Arial"/>
                <a:cs typeface="Arial"/>
              </a:rPr>
              <a:t>внутри функций ряда </a:t>
            </a:r>
            <a:r>
              <a:rPr sz="2305" spc="5" dirty="0" err="1">
                <a:solidFill>
                  <a:srgbClr val="FFFFFF"/>
                </a:solidFill>
                <a:latin typeface="Arial"/>
                <a:cs typeface="Arial"/>
              </a:rPr>
              <a:t>geom</a:t>
            </a:r>
            <a:r>
              <a:rPr sz="2305" spc="5" dirty="0">
                <a:solidFill>
                  <a:srgbClr val="FFFFFF"/>
                </a:solidFill>
                <a:latin typeface="Arial"/>
                <a:cs typeface="Arial"/>
              </a:rPr>
              <a:t>_ </a:t>
            </a:r>
            <a:br>
              <a:rPr lang="ru-RU" sz="2305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05" spc="5" dirty="0">
                <a:solidFill>
                  <a:srgbClr val="FFFFFF"/>
                </a:solidFill>
                <a:latin typeface="Arial"/>
                <a:cs typeface="Arial"/>
              </a:rPr>
              <a:t>будут применены только</a:t>
            </a:r>
          </a:p>
          <a:p>
            <a:pPr marL="38098"/>
            <a:r>
              <a:rPr lang="ru-RU" sz="2305" spc="5" dirty="0">
                <a:solidFill>
                  <a:srgbClr val="FFFFFF"/>
                </a:solidFill>
                <a:latin typeface="Arial"/>
                <a:cs typeface="Arial"/>
              </a:rPr>
              <a:t>к текущей геометрии(слою)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08392" y="5411204"/>
            <a:ext cx="937179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ggplot(data  =  bechdel,  </a:t>
            </a:r>
            <a:r>
              <a:rPr sz="2200" spc="5" dirty="0">
                <a:solidFill>
                  <a:srgbClr val="397FCB"/>
                </a:solidFill>
                <a:latin typeface="Arial"/>
                <a:cs typeface="Arial"/>
              </a:rPr>
              <a:t>mapping  =  aes(x  =  budget,  y  =  domgross</a:t>
            </a:r>
            <a:r>
              <a:rPr sz="2200" spc="5" dirty="0">
                <a:solidFill>
                  <a:srgbClr val="4185CD"/>
                </a:solidFill>
                <a:latin typeface="Arial"/>
                <a:cs typeface="Arial"/>
              </a:rPr>
              <a:t>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08393" y="5881071"/>
            <a:ext cx="692401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geom_point(</a:t>
            </a:r>
            <a:r>
              <a:rPr sz="2200" spc="5" dirty="0">
                <a:solidFill>
                  <a:srgbClr val="9EB87F"/>
                </a:solidFill>
                <a:latin typeface="Arial"/>
                <a:cs typeface="Arial"/>
              </a:rPr>
              <a:t>mapping  =  aes(color  =  clean_test)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8392" y="6350938"/>
            <a:ext cx="2304798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geom_smooth()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95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591219" y="108183"/>
            <a:ext cx="3417987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 dirty="0">
              <a:latin typeface="Gill Sans MT"/>
              <a:cs typeface="Gill Sans MT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69" y="273272"/>
            <a:ext cx="7130549" cy="5079643"/>
          </a:xfrm>
          <a:prstGeom prst="rect">
            <a:avLst/>
          </a:prstGeom>
        </p:spPr>
      </p:pic>
      <p:pic>
        <p:nvPicPr>
          <p:cNvPr id="3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21" y="3387940"/>
            <a:ext cx="4346474" cy="296186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949397" y="3605721"/>
            <a:ext cx="2624501" cy="10087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85" spc="5" dirty="0">
                <a:solidFill>
                  <a:srgbClr val="FFFFFF"/>
                </a:solidFill>
                <a:latin typeface="Arial"/>
                <a:cs typeface="Arial"/>
              </a:rPr>
              <a:t>Не только эстетики,</a:t>
            </a:r>
            <a:br>
              <a:rPr lang="ru-RU" sz="2185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5" spc="5" dirty="0">
                <a:solidFill>
                  <a:srgbClr val="FFFFFF"/>
                </a:solidFill>
                <a:latin typeface="Arial"/>
                <a:cs typeface="Arial"/>
              </a:rPr>
              <a:t>но и данные можно </a:t>
            </a:r>
            <a:br>
              <a:rPr lang="ru-RU" sz="2185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5" spc="5" dirty="0">
                <a:solidFill>
                  <a:srgbClr val="FFFFFF"/>
                </a:solidFill>
                <a:latin typeface="Arial"/>
                <a:cs typeface="Arial"/>
              </a:rPr>
              <a:t>задавать локально 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08392" y="5411204"/>
            <a:ext cx="937179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ggplot(data  =  bechdel,  </a:t>
            </a:r>
            <a:r>
              <a:rPr sz="2200" spc="5" dirty="0">
                <a:solidFill>
                  <a:srgbClr val="397FCB"/>
                </a:solidFill>
                <a:latin typeface="Arial"/>
                <a:cs typeface="Arial"/>
              </a:rPr>
              <a:t>mapping  =  aes(x  =  budget,  y  =  domgross</a:t>
            </a:r>
            <a:r>
              <a:rPr sz="2200" spc="5" dirty="0">
                <a:solidFill>
                  <a:srgbClr val="4185CD"/>
                </a:solidFill>
                <a:latin typeface="Arial"/>
                <a:cs typeface="Arial"/>
              </a:rPr>
              <a:t>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08393" y="5881071"/>
            <a:ext cx="692401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geom_point(</a:t>
            </a:r>
            <a:r>
              <a:rPr sz="2200" spc="5" dirty="0">
                <a:solidFill>
                  <a:srgbClr val="9EB87F"/>
                </a:solidFill>
                <a:latin typeface="Arial"/>
                <a:cs typeface="Arial"/>
              </a:rPr>
              <a:t>mapping  =  aes(color  =  clean_test)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  +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8392" y="6350938"/>
            <a:ext cx="7740260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    geom_smooth(</a:t>
            </a:r>
            <a:r>
              <a:rPr sz="2200" spc="5" dirty="0">
                <a:solidFill>
                  <a:srgbClr val="F07B78"/>
                </a:solidFill>
                <a:latin typeface="Arial"/>
                <a:cs typeface="Arial"/>
              </a:rPr>
              <a:t>data  =  filter(bechdel,  clean_test  ==  "ok")</a:t>
            </a:r>
            <a:r>
              <a:rPr sz="2200" spc="5" dirty="0">
                <a:solidFill>
                  <a:srgbClr val="53585F"/>
                </a:solidFill>
                <a:latin typeface="Arial"/>
                <a:cs typeface="Arial"/>
              </a:rPr>
              <a:t>)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291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5363503-7B53-4813-8673-802E5B357743}"/>
              </a:ext>
            </a:extLst>
          </p:cNvPr>
          <p:cNvSpPr txBox="1"/>
          <p:nvPr/>
        </p:nvSpPr>
        <p:spPr>
          <a:xfrm>
            <a:off x="204512" y="1904144"/>
            <a:ext cx="11782976" cy="107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6974" spc="5" dirty="0">
                <a:solidFill>
                  <a:srgbClr val="F0F0F0"/>
                </a:solidFill>
                <a:latin typeface="Arial"/>
                <a:cs typeface="Arial"/>
              </a:rPr>
              <a:t>Сохранение графиков</a:t>
            </a:r>
            <a:endParaRPr sz="697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93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8" y="483731"/>
            <a:ext cx="12241203" cy="736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89" spc="5" dirty="0">
                <a:latin typeface="Arial"/>
                <a:cs typeface="Arial"/>
              </a:rPr>
              <a:t>Рабочая директория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512" y="1704239"/>
            <a:ext cx="9004516" cy="970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54" spc="5" dirty="0">
                <a:latin typeface="Arial"/>
                <a:cs typeface="Arial"/>
              </a:rPr>
              <a:t>R </a:t>
            </a:r>
            <a:r>
              <a:rPr lang="ru-RU" sz="3154" spc="5" dirty="0">
                <a:latin typeface="Arial"/>
                <a:cs typeface="Arial"/>
              </a:rPr>
              <a:t>выполняет все действия с файлами в одной  </a:t>
            </a:r>
          </a:p>
          <a:p>
            <a:r>
              <a:rPr lang="ru-RU" sz="3154" spc="5" dirty="0">
                <a:latin typeface="Arial"/>
                <a:cs typeface="Arial"/>
              </a:rPr>
              <a:t>директории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44329" y="3029530"/>
            <a:ext cx="9939901" cy="79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29" spc="5" dirty="0">
                <a:latin typeface="Arial"/>
                <a:cs typeface="Arial"/>
              </a:rPr>
              <a:t>• </a:t>
            </a:r>
            <a:r>
              <a:rPr lang="ru-RU" sz="3229" spc="5" dirty="0">
                <a:latin typeface="Arial"/>
                <a:cs typeface="Arial"/>
              </a:rPr>
              <a:t>Эту директорию называю </a:t>
            </a:r>
            <a:r>
              <a:rPr sz="3229" spc="5" dirty="0">
                <a:latin typeface="Arial"/>
                <a:cs typeface="Arial"/>
              </a:rPr>
              <a:t>"</a:t>
            </a:r>
            <a:r>
              <a:rPr lang="ru-RU" sz="3229" spc="5" dirty="0">
                <a:solidFill>
                  <a:srgbClr val="0365C0"/>
                </a:solidFill>
                <a:latin typeface="Arial"/>
                <a:cs typeface="Arial"/>
              </a:rPr>
              <a:t>рабочей директорией</a:t>
            </a:r>
            <a:r>
              <a:rPr sz="3229" spc="5" dirty="0">
                <a:latin typeface="Arial"/>
                <a:cs typeface="Arial"/>
              </a:rPr>
              <a:t>"</a:t>
            </a:r>
            <a:r>
              <a:rPr lang="ru-RU" sz="3229" spc="5" dirty="0">
                <a:latin typeface="Arial"/>
                <a:cs typeface="Arial"/>
              </a:rPr>
              <a:t> </a:t>
            </a:r>
            <a:br>
              <a:rPr lang="ru-RU" sz="3229" spc="5" dirty="0">
                <a:latin typeface="Arial"/>
                <a:cs typeface="Arial"/>
              </a:rPr>
            </a:br>
            <a:r>
              <a:rPr lang="ru-RU" sz="1940" spc="5" dirty="0">
                <a:latin typeface="Arial"/>
                <a:cs typeface="Arial"/>
              </a:rPr>
              <a:t>(</a:t>
            </a:r>
            <a:r>
              <a:rPr lang="en-CA" sz="1698" spc="5" dirty="0">
                <a:solidFill>
                  <a:srgbClr val="0365C0"/>
                </a:solidFill>
                <a:latin typeface="Arial"/>
                <a:cs typeface="Arial"/>
              </a:rPr>
              <a:t>working directory</a:t>
            </a:r>
            <a:r>
              <a:rPr lang="ru-RU" sz="1698" spc="5" dirty="0">
                <a:solidFill>
                  <a:srgbClr val="0365C0"/>
                </a:solidFill>
                <a:latin typeface="Arial"/>
                <a:cs typeface="Arial"/>
              </a:rPr>
              <a:t>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44329" y="3823225"/>
            <a:ext cx="9253174" cy="4807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24" spc="5" dirty="0">
                <a:latin typeface="Arial"/>
                <a:cs typeface="Arial"/>
              </a:rPr>
              <a:t>• </a:t>
            </a:r>
            <a:r>
              <a:rPr lang="ru-RU" sz="3124" spc="5" dirty="0">
                <a:latin typeface="Arial"/>
                <a:cs typeface="Arial"/>
              </a:rPr>
              <a:t>Когда вы сохраняете файлы</a:t>
            </a:r>
            <a:r>
              <a:rPr sz="3124" spc="5" dirty="0">
                <a:latin typeface="Arial"/>
                <a:cs typeface="Arial"/>
              </a:rPr>
              <a:t>, R </a:t>
            </a:r>
            <a:r>
              <a:rPr lang="ru-RU" sz="3124" spc="5" dirty="0">
                <a:latin typeface="Arial"/>
                <a:cs typeface="Arial"/>
              </a:rPr>
              <a:t>сохранит их там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44330" y="4616919"/>
            <a:ext cx="10004342" cy="48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CA" sz="3154" spc="5" dirty="0">
                <a:latin typeface="Arial"/>
                <a:cs typeface="Arial"/>
              </a:rPr>
              <a:t>• </a:t>
            </a:r>
            <a:r>
              <a:rPr lang="ru-RU" sz="3154" spc="5" dirty="0">
                <a:latin typeface="Arial"/>
                <a:cs typeface="Arial"/>
              </a:rPr>
              <a:t>Когда вы загружаете файлы</a:t>
            </a:r>
            <a:r>
              <a:rPr sz="3154" spc="5" dirty="0">
                <a:latin typeface="Arial"/>
                <a:cs typeface="Arial"/>
              </a:rPr>
              <a:t>, R </a:t>
            </a:r>
            <a:r>
              <a:rPr lang="ru-RU" sz="3154" spc="5" dirty="0">
                <a:latin typeface="Arial"/>
                <a:cs typeface="Arial"/>
              </a:rPr>
              <a:t>будет искать их там</a:t>
            </a:r>
            <a:endParaRPr sz="3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796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7" y="1632077"/>
            <a:ext cx="7873447" cy="5143139"/>
          </a:xfrm>
          <a:prstGeom prst="rect">
            <a:avLst/>
          </a:prstGeom>
        </p:spPr>
      </p:pic>
      <p:pic>
        <p:nvPicPr>
          <p:cNvPr id="3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46512" y="669261"/>
            <a:ext cx="10962938" cy="9615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124" spc="5" dirty="0">
                <a:latin typeface="Arial"/>
                <a:cs typeface="Arial"/>
              </a:rPr>
              <a:t>Вкладка </a:t>
            </a:r>
            <a:r>
              <a:rPr lang="en-US" sz="3124" spc="5" dirty="0">
                <a:latin typeface="Arial"/>
                <a:cs typeface="Arial"/>
              </a:rPr>
              <a:t>files </a:t>
            </a:r>
            <a:r>
              <a:rPr lang="ru-RU" sz="3124" spc="5" dirty="0">
                <a:latin typeface="Arial"/>
                <a:cs typeface="Arial"/>
              </a:rPr>
              <a:t>в </a:t>
            </a:r>
            <a:r>
              <a:rPr sz="3124" spc="5" dirty="0">
                <a:latin typeface="Arial"/>
                <a:cs typeface="Arial"/>
              </a:rPr>
              <a:t>IDE </a:t>
            </a:r>
            <a:r>
              <a:rPr lang="en-US" sz="3124" spc="5" dirty="0" err="1">
                <a:latin typeface="Arial"/>
                <a:cs typeface="Arial"/>
              </a:rPr>
              <a:t>Rstudio</a:t>
            </a:r>
            <a:r>
              <a:rPr lang="en-US" sz="3124" spc="5" dirty="0">
                <a:latin typeface="Arial"/>
                <a:cs typeface="Arial"/>
              </a:rPr>
              <a:t> </a:t>
            </a:r>
            <a:r>
              <a:rPr lang="ru-RU" sz="3124" spc="5" dirty="0">
                <a:latin typeface="Arial"/>
                <a:cs typeface="Arial"/>
              </a:rPr>
              <a:t>показывает содержимое вашей</a:t>
            </a:r>
            <a:br>
              <a:rPr lang="ru-RU" sz="3124" spc="5" dirty="0">
                <a:latin typeface="Arial"/>
                <a:cs typeface="Arial"/>
              </a:rPr>
            </a:br>
            <a:r>
              <a:rPr lang="ru-RU" sz="3124" spc="5" dirty="0">
                <a:latin typeface="Arial"/>
                <a:cs typeface="Arial"/>
              </a:rPr>
              <a:t>рабочей директории</a:t>
            </a:r>
            <a:endParaRPr sz="3350" dirty="0">
              <a:latin typeface="Arial"/>
              <a:cs typeface="Arial"/>
            </a:endParaRPr>
          </a:p>
        </p:txBody>
      </p:sp>
      <p:pic>
        <p:nvPicPr>
          <p:cNvPr id="3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80" y="1851778"/>
            <a:ext cx="4517071" cy="1948079"/>
          </a:xfrm>
          <a:prstGeom prst="rect">
            <a:avLst/>
          </a:prstGeom>
        </p:spPr>
      </p:pic>
      <p:pic>
        <p:nvPicPr>
          <p:cNvPr id="3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13" y="3664261"/>
            <a:ext cx="178337" cy="1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24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" y="3735"/>
            <a:ext cx="12191144" cy="6857519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8" y="3359155"/>
            <a:ext cx="4235153" cy="2768406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70383" y="604211"/>
            <a:ext cx="8587607" cy="68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454" spc="5" dirty="0">
                <a:latin typeface="Arial"/>
                <a:cs typeface="Arial"/>
              </a:rPr>
              <a:t>Изменение рабочей директории</a:t>
            </a:r>
            <a:endParaRPr sz="44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36602" y="1539769"/>
            <a:ext cx="9833461" cy="1269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Вы можете изменить рабочую директория в той же вкладке</a:t>
            </a:r>
            <a:r>
              <a:rPr sz="2668" spc="5" dirty="0">
                <a:latin typeface="Arial"/>
                <a:cs typeface="Arial"/>
              </a:rPr>
              <a:t>.</a:t>
            </a:r>
            <a:endParaRPr lang="ru-RU" sz="2668" spc="5" dirty="0">
              <a:latin typeface="Arial"/>
              <a:cs typeface="Arial"/>
            </a:endParaRPr>
          </a:p>
          <a:p>
            <a:r>
              <a:rPr lang="ru-RU" sz="2668" spc="5" dirty="0">
                <a:latin typeface="Arial"/>
                <a:cs typeface="Arial"/>
              </a:rPr>
              <a:t>Для этого перейдите в нужную директорию и в меню вкладки</a:t>
            </a:r>
            <a:endParaRPr sz="2668" dirty="0">
              <a:latin typeface="Arial"/>
              <a:cs typeface="Arial"/>
            </a:endParaRPr>
          </a:p>
          <a:p>
            <a:r>
              <a:rPr lang="ru-RU" sz="2911" spc="5" dirty="0">
                <a:latin typeface="Arial"/>
                <a:cs typeface="Arial"/>
              </a:rPr>
              <a:t>Выберите</a:t>
            </a:r>
            <a:r>
              <a:rPr lang="ru-RU" sz="291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911" spc="5" dirty="0">
                <a:solidFill>
                  <a:srgbClr val="0365C0"/>
                </a:solidFill>
                <a:latin typeface="Arial"/>
                <a:cs typeface="Arial"/>
              </a:rPr>
              <a:t>More &gt; Set As Working Directory</a:t>
            </a:r>
            <a:endParaRPr sz="2911" dirty="0">
              <a:latin typeface="Arial"/>
              <a:cs typeface="Arial"/>
            </a:endParaRPr>
          </a:p>
        </p:txBody>
      </p:sp>
      <p:pic>
        <p:nvPicPr>
          <p:cNvPr id="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24" y="2945334"/>
            <a:ext cx="3117235" cy="3591295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4" y="4459676"/>
            <a:ext cx="1964507" cy="1401040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1" y="2952784"/>
            <a:ext cx="5016148" cy="35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6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85" y="1740018"/>
            <a:ext cx="8102031" cy="5117741"/>
          </a:xfrm>
          <a:prstGeom prst="rect">
            <a:avLst/>
          </a:prstGeom>
        </p:spPr>
      </p:pic>
      <p:pic>
        <p:nvPicPr>
          <p:cNvPr id="3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00081" y="371691"/>
            <a:ext cx="6191838" cy="71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4669" spc="5" dirty="0">
                <a:latin typeface="Arial"/>
                <a:cs typeface="Arial"/>
              </a:rPr>
              <a:t>Сохранение графиков</a:t>
            </a:r>
            <a:endParaRPr sz="465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90394" y="1255520"/>
            <a:ext cx="9785051" cy="410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Сохраняйте созданные вами файлы с помощью меню </a:t>
            </a:r>
            <a:r>
              <a:rPr lang="en-US" sz="2668" spc="5" dirty="0">
                <a:latin typeface="Arial"/>
                <a:cs typeface="Arial"/>
              </a:rPr>
              <a:t>Export</a:t>
            </a:r>
            <a:endParaRPr sz="2668" dirty="0">
              <a:latin typeface="Arial"/>
              <a:cs typeface="Arial"/>
            </a:endParaRPr>
          </a:p>
        </p:txBody>
      </p:sp>
      <p:pic>
        <p:nvPicPr>
          <p:cNvPr id="3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18" y="1622725"/>
            <a:ext cx="3382399" cy="2318334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6" y="3836696"/>
            <a:ext cx="191401" cy="1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4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77424" y="504519"/>
            <a:ext cx="6438622" cy="7464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851" spc="5" dirty="0">
                <a:latin typeface="Arial"/>
                <a:cs typeface="Arial"/>
              </a:rPr>
              <a:t>Сохранение графиков</a:t>
            </a:r>
            <a:endParaRPr lang="ru-RU" sz="4851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33857" y="2028066"/>
            <a:ext cx="10034222" cy="1486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154" spc="5" dirty="0">
                <a:solidFill>
                  <a:srgbClr val="78AAD6"/>
                </a:solidFill>
                <a:latin typeface="Arial"/>
                <a:cs typeface="Arial"/>
              </a:rPr>
              <a:t>ggsave()</a:t>
            </a:r>
            <a:r>
              <a:rPr sz="3154" spc="5" dirty="0">
                <a:latin typeface="Arial"/>
                <a:cs typeface="Arial"/>
              </a:rPr>
              <a:t> </a:t>
            </a:r>
            <a:r>
              <a:rPr lang="ru-RU" sz="3154" spc="5" dirty="0">
                <a:latin typeface="Arial"/>
                <a:cs typeface="Arial"/>
              </a:rPr>
              <a:t>сохраняет последний выведенный </a:t>
            </a:r>
            <a:br>
              <a:rPr lang="ru-RU" sz="3154" spc="5" dirty="0">
                <a:latin typeface="Arial"/>
                <a:cs typeface="Arial"/>
              </a:rPr>
            </a:br>
            <a:r>
              <a:rPr lang="ru-RU" sz="3154" spc="5" dirty="0">
                <a:latin typeface="Arial"/>
                <a:cs typeface="Arial"/>
              </a:rPr>
              <a:t>вами график</a:t>
            </a:r>
            <a:r>
              <a:rPr sz="2426" spc="5" dirty="0">
                <a:latin typeface="Arial"/>
                <a:cs typeface="Arial"/>
              </a:rPr>
              <a:t>.</a:t>
            </a:r>
            <a:endParaRPr sz="2426" dirty="0">
              <a:latin typeface="Arial"/>
              <a:cs typeface="Arial"/>
            </a:endParaRPr>
          </a:p>
          <a:p>
            <a:r>
              <a:rPr lang="ru-RU" sz="2668" spc="5" dirty="0">
                <a:latin typeface="Arial"/>
                <a:cs typeface="Arial"/>
              </a:rPr>
              <a:t>При этом пропорции будут именно такими как у вас на экране</a:t>
            </a:r>
            <a:r>
              <a:rPr sz="3350" spc="5" dirty="0">
                <a:latin typeface="Arial"/>
                <a:cs typeface="Arial"/>
              </a:rPr>
              <a:t>:</a:t>
            </a:r>
            <a:endParaRPr sz="3350" dirty="0">
              <a:latin typeface="Arial"/>
              <a:cs typeface="Arial"/>
            </a:endParaRPr>
          </a:p>
        </p:txBody>
      </p:sp>
      <p:pic>
        <p:nvPicPr>
          <p:cNvPr id="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20" y="5799607"/>
            <a:ext cx="8756225" cy="750797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45" y="5796432"/>
            <a:ext cx="8762576" cy="75714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48148" y="5973585"/>
            <a:ext cx="670055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ggsave("my-plot.pdf",  width  =  6,  height  =  6)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56" y="3692462"/>
            <a:ext cx="8756225" cy="140474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1095" y="3904508"/>
            <a:ext cx="307520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ggsave("my-plot.pdf")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1095" y="4425172"/>
            <a:ext cx="316336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ggsave("my-plot.png")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02345" y="5233132"/>
            <a:ext cx="8091318" cy="410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Arial"/>
                <a:cs typeface="Arial"/>
              </a:rPr>
              <a:t>Пропорции можно задать параметрами(в дюймах)</a:t>
            </a:r>
            <a:endParaRPr sz="3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008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94" y="2993271"/>
            <a:ext cx="476216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46382" y="1137319"/>
            <a:ext cx="7563930" cy="9248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3005" spc="5" dirty="0">
                <a:latin typeface="Arial"/>
                <a:cs typeface="Arial"/>
              </a:rPr>
              <a:t>Набор данных со статистикой фильмов и </a:t>
            </a:r>
            <a:br>
              <a:rPr lang="ru-RU" sz="3005" spc="5" dirty="0">
                <a:latin typeface="Arial"/>
                <a:cs typeface="Arial"/>
              </a:rPr>
            </a:br>
            <a:r>
              <a:rPr lang="ru-RU" sz="3005" spc="5" dirty="0">
                <a:latin typeface="Arial"/>
                <a:cs typeface="Arial"/>
              </a:rPr>
              <a:t>тестом </a:t>
            </a:r>
            <a:r>
              <a:rPr lang="ru-RU" sz="3005" spc="5" dirty="0" err="1">
                <a:latin typeface="Arial"/>
                <a:cs typeface="Arial"/>
              </a:rPr>
              <a:t>Бэкдел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54673" y="395882"/>
            <a:ext cx="2174954" cy="7425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25" spc="5" dirty="0">
                <a:latin typeface="Arial"/>
                <a:cs typeface="Arial"/>
              </a:rPr>
              <a:t>bechdel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13" y="2201254"/>
            <a:ext cx="5323567" cy="117423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924236" y="2366222"/>
            <a:ext cx="1035220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0" spc="5" dirty="0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24235" y="2855138"/>
            <a:ext cx="2921634" cy="3539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2300" spc="5" dirty="0">
                <a:solidFill>
                  <a:srgbClr val="0365C0"/>
                </a:solidFill>
                <a:latin typeface="Arial"/>
                <a:cs typeface="Arial"/>
              </a:rPr>
              <a:t>?</a:t>
            </a:r>
            <a:r>
              <a:rPr lang="en-US" sz="2300" spc="5" dirty="0" err="1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r>
              <a:rPr lang="en-US" sz="2300" spc="5" dirty="0">
                <a:solidFill>
                  <a:srgbClr val="0365C0"/>
                </a:solidFill>
                <a:latin typeface="Arial"/>
                <a:cs typeface="Arial"/>
              </a:rPr>
              <a:t> #</a:t>
            </a:r>
            <a:r>
              <a:rPr lang="ru-RU" sz="2300" spc="5" dirty="0">
                <a:solidFill>
                  <a:srgbClr val="0365C0"/>
                </a:solidFill>
                <a:latin typeface="Arial"/>
                <a:cs typeface="Arial"/>
              </a:rPr>
              <a:t>см данные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2991D-2D21-0B4D-BF25-1678E7C638DA}"/>
              </a:ext>
            </a:extLst>
          </p:cNvPr>
          <p:cNvSpPr/>
          <p:nvPr/>
        </p:nvSpPr>
        <p:spPr>
          <a:xfrm>
            <a:off x="1318336" y="3648364"/>
            <a:ext cx="10258120" cy="218213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1,794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15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imdb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clean_test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budget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domgross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intgross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budget_2013 domgross_2013 intgross_2013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period_code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decade_code</a:t>
            </a:r>
            <a:endParaRPr lang="ru-RU" sz="97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 2013 tt171… 21 &amp;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FAIL   1.30e7 25682380   4.22e7 2013…    13000000      25682380      42195766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  2012 tt134…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Dredd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3D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ok-dis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PASS   4.50e7 13414714   4.09e7 2012…    45658735      13611086      41467257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 2013 tt202… 12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FAIL   2.00e7 53107035   1.59e8 2013…    20000000      53107035     158607035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2013 tt127… 2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Guns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FAIL   6.10e7 75612460   1.32e8 2013…    61000000      75612460     132493015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  2013 tt045… 42   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FAIL   4.00e7 95020213   9.50e7 2013…    40000000      95020213      95020213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  2013 tt133… 47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Ronin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FAIL   2.25e8 38362475   1.46e8 2013…   225000000      38362475     145803842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  2013 tt160…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FAIL   9.20e7 67349198   3.04e8 2013…    92000000      67349198     304249198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  2013 tt219…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ok-dis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PASS   1.20e7 15323921   8.73e7 2013…    12000000      15323921      87324746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9  2013 tt181…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Admissi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PASS   1.30e7 18007317   1.80e7 2013…    13000000      18007317      18007317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2013 tt181…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notalk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FAIL   1.30e8 60522097   2.44e8 2013…   130000000      60522097     244373198           1           1</a:t>
            </a:r>
          </a:p>
          <a:p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…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1,784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  <a:r>
              <a:rPr lang="ru-RU" sz="9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97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endParaRPr lang="ru-RU" sz="97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55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29018" y="1763195"/>
            <a:ext cx="9889887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2577"/>
            <a:r>
              <a:rPr lang="ru-RU" sz="10000" spc="5" dirty="0">
                <a:solidFill>
                  <a:srgbClr val="F3F3F3"/>
                </a:solidFill>
                <a:latin typeface="Arial"/>
                <a:cs typeface="Arial"/>
              </a:rPr>
              <a:t>Азбука графики</a:t>
            </a:r>
            <a:endParaRPr sz="9550" dirty="0">
              <a:latin typeface="Arial"/>
              <a:cs typeface="Arial"/>
            </a:endParaRPr>
          </a:p>
        </p:txBody>
      </p:sp>
      <p:pic>
        <p:nvPicPr>
          <p:cNvPr id="3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F68524-032D-4A1D-8B8D-5A80F2CD59A1}"/>
              </a:ext>
            </a:extLst>
          </p:cNvPr>
          <p:cNvSpPr txBox="1"/>
          <p:nvPr/>
        </p:nvSpPr>
        <p:spPr>
          <a:xfrm>
            <a:off x="2538004" y="3446594"/>
            <a:ext cx="7507825" cy="8957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2577"/>
            <a:r>
              <a:rPr lang="en-US" sz="5821" spc="5" dirty="0">
                <a:solidFill>
                  <a:schemeClr val="tx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Grammar of graphics</a:t>
            </a:r>
            <a:endParaRPr sz="5821" dirty="0">
              <a:solidFill>
                <a:schemeClr val="tx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493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52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3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54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55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56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7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58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59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60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61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62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3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64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5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66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67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73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74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75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76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377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78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379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3" y="1593979"/>
            <a:ext cx="2141617" cy="4086333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3" y="1816214"/>
            <a:ext cx="4349445" cy="4152608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380" name="text 1"/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1" name="text 1"/>
          <p:cNvSpPr txBox="1"/>
          <p:nvPr/>
        </p:nvSpPr>
        <p:spPr>
          <a:xfrm>
            <a:off x="4711798" y="5935805"/>
            <a:ext cx="1248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6" name="text 1">
            <a:extLst>
              <a:ext uri="{FF2B5EF4-FFF2-40B4-BE49-F238E27FC236}">
                <a16:creationId xmlns:a16="http://schemas.microsoft.com/office/drawing/2014/main" id="{1418A0C1-EBA2-4130-B1C6-EC5072C09E53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97" name="text 1">
            <a:extLst>
              <a:ext uri="{FF2B5EF4-FFF2-40B4-BE49-F238E27FC236}">
                <a16:creationId xmlns:a16="http://schemas.microsoft.com/office/drawing/2014/main" id="{AE90DADE-0188-4852-ACF3-2877008F20ED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11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52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3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54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55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56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7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58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59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60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61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62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3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64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5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66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67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68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9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70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71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372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00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401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2293376"/>
            <a:ext cx="111512" cy="111512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2481292"/>
            <a:ext cx="111512" cy="111512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2669207"/>
            <a:ext cx="111512" cy="111512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2857123"/>
            <a:ext cx="111512" cy="111511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045039"/>
            <a:ext cx="111512" cy="111511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232954"/>
            <a:ext cx="111512" cy="111511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420870"/>
            <a:ext cx="111512" cy="111511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608786"/>
            <a:ext cx="111512" cy="111512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796702"/>
            <a:ext cx="111512" cy="111511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3984617"/>
            <a:ext cx="111512" cy="111511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2105460"/>
            <a:ext cx="111512" cy="111512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1917545"/>
            <a:ext cx="111512" cy="111511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4172533"/>
            <a:ext cx="111512" cy="111512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4360449"/>
            <a:ext cx="111512" cy="111511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4548365"/>
            <a:ext cx="111512" cy="111511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4736280"/>
            <a:ext cx="111512" cy="111511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4924196"/>
            <a:ext cx="111512" cy="111512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5112112"/>
            <a:ext cx="111512" cy="111512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5300028"/>
            <a:ext cx="111512" cy="111511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2" y="5487943"/>
            <a:ext cx="111512" cy="111511"/>
          </a:xfrm>
          <a:prstGeom prst="rect">
            <a:avLst/>
          </a:prstGeom>
        </p:spPr>
      </p:pic>
      <p:pic>
        <p:nvPicPr>
          <p:cNvPr id="39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3" y="1816214"/>
            <a:ext cx="4349445" cy="4152608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404" name="text 1"/>
          <p:cNvSpPr txBox="1"/>
          <p:nvPr/>
        </p:nvSpPr>
        <p:spPr>
          <a:xfrm>
            <a:off x="3199046" y="594786"/>
            <a:ext cx="185262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05" name="text 1"/>
          <p:cNvSpPr txBox="1"/>
          <p:nvPr/>
        </p:nvSpPr>
        <p:spPr>
          <a:xfrm>
            <a:off x="4483213" y="1191196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39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2" y="1413551"/>
            <a:ext cx="139212" cy="258786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82" y="1407201"/>
            <a:ext cx="151911" cy="271486"/>
          </a:xfrm>
          <a:prstGeom prst="rect">
            <a:avLst/>
          </a:prstGeom>
        </p:spPr>
      </p:pic>
      <p:sp>
        <p:nvSpPr>
          <p:cNvPr id="119" name="text 1">
            <a:extLst>
              <a:ext uri="{FF2B5EF4-FFF2-40B4-BE49-F238E27FC236}">
                <a16:creationId xmlns:a16="http://schemas.microsoft.com/office/drawing/2014/main" id="{3DFCA088-9629-4FCE-940F-A9DD4F223C6A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0" name="text 1">
            <a:extLst>
              <a:ext uri="{FF2B5EF4-FFF2-40B4-BE49-F238E27FC236}">
                <a16:creationId xmlns:a16="http://schemas.microsoft.com/office/drawing/2014/main" id="{45C8B5CF-75BC-48D5-BFCA-D5DD28AC09B4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1" name="text 1">
            <a:extLst>
              <a:ext uri="{FF2B5EF4-FFF2-40B4-BE49-F238E27FC236}">
                <a16:creationId xmlns:a16="http://schemas.microsoft.com/office/drawing/2014/main" id="{015D5D51-69BA-46E1-B8A3-C150C17DFCD6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22" name="text 1">
            <a:extLst>
              <a:ext uri="{FF2B5EF4-FFF2-40B4-BE49-F238E27FC236}">
                <a16:creationId xmlns:a16="http://schemas.microsoft.com/office/drawing/2014/main" id="{AA2A36C4-A5DF-46C3-B2B3-8A387737D389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3" name="text 1">
            <a:extLst>
              <a:ext uri="{FF2B5EF4-FFF2-40B4-BE49-F238E27FC236}">
                <a16:creationId xmlns:a16="http://schemas.microsoft.com/office/drawing/2014/main" id="{4F7BC585-3772-45EB-B684-D5D433BCB169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2841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84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85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86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87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88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89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90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91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92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93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94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95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396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97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398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99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45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46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447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50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451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452" name="text 1"/>
          <p:cNvSpPr txBox="1"/>
          <p:nvPr/>
        </p:nvSpPr>
        <p:spPr>
          <a:xfrm>
            <a:off x="4483213" y="1191195"/>
            <a:ext cx="195887" cy="198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90" b="1" spc="5" dirty="0">
                <a:solidFill>
                  <a:srgbClr val="DCDEE0"/>
                </a:solidFill>
                <a:latin typeface="Arial"/>
                <a:cs typeface="Arial"/>
              </a:rPr>
              <a:t>ﬁll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4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9" y="1408883"/>
            <a:ext cx="139211" cy="258786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59" y="1402533"/>
            <a:ext cx="151911" cy="271486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25" y="5173297"/>
            <a:ext cx="69695" cy="69694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2" y="5362295"/>
            <a:ext cx="69694" cy="69695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56" y="5551294"/>
            <a:ext cx="69695" cy="69695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3" y="3472305"/>
            <a:ext cx="69695" cy="69695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67" y="3283306"/>
            <a:ext cx="69695" cy="69695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39" y="2338311"/>
            <a:ext cx="69694" cy="69695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45" y="4976112"/>
            <a:ext cx="51524" cy="86066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79" y="4787114"/>
            <a:ext cx="51524" cy="86065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714" y="4598114"/>
            <a:ext cx="51524" cy="86065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48" y="4409115"/>
            <a:ext cx="51524" cy="86065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82" y="4220116"/>
            <a:ext cx="51524" cy="86066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716" y="4031117"/>
            <a:ext cx="51524" cy="8606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6" y="3086121"/>
            <a:ext cx="51525" cy="86066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55" y="2708124"/>
            <a:ext cx="51523" cy="86066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64" y="3824829"/>
            <a:ext cx="25398" cy="80428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77" y="3823242"/>
            <a:ext cx="28573" cy="83602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49" y="3852344"/>
            <a:ext cx="80428" cy="25398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61" y="3850757"/>
            <a:ext cx="83602" cy="28573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98" y="3635831"/>
            <a:ext cx="25398" cy="80428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10" y="3634243"/>
            <a:ext cx="28573" cy="83602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83" y="3663346"/>
            <a:ext cx="80427" cy="25398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6" y="3661758"/>
            <a:ext cx="83603" cy="28573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34" y="2879835"/>
            <a:ext cx="25398" cy="80428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47" y="2878247"/>
            <a:ext cx="28573" cy="83603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0" y="2907349"/>
            <a:ext cx="80428" cy="25398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32" y="2905762"/>
            <a:ext cx="83603" cy="28573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02" y="2501837"/>
            <a:ext cx="25398" cy="80428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6" y="2500249"/>
            <a:ext cx="28573" cy="83603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88" y="2529352"/>
            <a:ext cx="80428" cy="25398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01" y="2527764"/>
            <a:ext cx="83603" cy="28573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71" y="2123839"/>
            <a:ext cx="25398" cy="80428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84" y="2122251"/>
            <a:ext cx="28573" cy="83603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57" y="2151354"/>
            <a:ext cx="80428" cy="25398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69" y="2149766"/>
            <a:ext cx="83603" cy="28573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05" y="1934840"/>
            <a:ext cx="25398" cy="80428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19" y="1933252"/>
            <a:ext cx="28573" cy="83603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90" y="1962355"/>
            <a:ext cx="80428" cy="25398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03" y="1960767"/>
            <a:ext cx="83603" cy="28573"/>
          </a:xfrm>
          <a:prstGeom prst="rect">
            <a:avLst/>
          </a:prstGeom>
        </p:spPr>
      </p:pic>
      <p:sp>
        <p:nvSpPr>
          <p:cNvPr id="453" name="text 1"/>
          <p:cNvSpPr txBox="1"/>
          <p:nvPr/>
        </p:nvSpPr>
        <p:spPr>
          <a:xfrm>
            <a:off x="3429187" y="1184846"/>
            <a:ext cx="474489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shape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97" y="1405687"/>
            <a:ext cx="139211" cy="258786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47" y="1399337"/>
            <a:ext cx="151911" cy="271486"/>
          </a:xfrm>
          <a:prstGeom prst="rect">
            <a:avLst/>
          </a:prstGeom>
        </p:spPr>
      </p:pic>
      <p:sp>
        <p:nvSpPr>
          <p:cNvPr id="138" name="text 1">
            <a:extLst>
              <a:ext uri="{FF2B5EF4-FFF2-40B4-BE49-F238E27FC236}">
                <a16:creationId xmlns:a16="http://schemas.microsoft.com/office/drawing/2014/main" id="{583BE4D4-4002-40A8-A738-4FCE1EECFC50}"/>
              </a:ext>
            </a:extLst>
          </p:cNvPr>
          <p:cNvSpPr txBox="1"/>
          <p:nvPr/>
        </p:nvSpPr>
        <p:spPr>
          <a:xfrm>
            <a:off x="3199046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9" name="text 1">
            <a:extLst>
              <a:ext uri="{FF2B5EF4-FFF2-40B4-BE49-F238E27FC236}">
                <a16:creationId xmlns:a16="http://schemas.microsoft.com/office/drawing/2014/main" id="{5D96A78B-F735-4F4A-9F5F-064369B005CA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0" name="text 1">
            <a:extLst>
              <a:ext uri="{FF2B5EF4-FFF2-40B4-BE49-F238E27FC236}">
                <a16:creationId xmlns:a16="http://schemas.microsoft.com/office/drawing/2014/main" id="{FFF61AC0-893A-491B-968E-36C8B29B6E6D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1" name="text 1">
            <a:extLst>
              <a:ext uri="{FF2B5EF4-FFF2-40B4-BE49-F238E27FC236}">
                <a16:creationId xmlns:a16="http://schemas.microsoft.com/office/drawing/2014/main" id="{D78930C7-1762-4F49-B2D7-F6BCA70A6215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42" name="text 1">
            <a:extLst>
              <a:ext uri="{FF2B5EF4-FFF2-40B4-BE49-F238E27FC236}">
                <a16:creationId xmlns:a16="http://schemas.microsoft.com/office/drawing/2014/main" id="{BA335124-EBE3-45A6-82C3-801776B59F1B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3" name="text 1">
            <a:extLst>
              <a:ext uri="{FF2B5EF4-FFF2-40B4-BE49-F238E27FC236}">
                <a16:creationId xmlns:a16="http://schemas.microsoft.com/office/drawing/2014/main" id="{3E0B4D08-3A55-43F5-9931-BE33B34B1227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563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54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455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456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57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58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459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60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1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62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3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64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465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66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67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68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9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70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71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72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73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74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75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76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477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78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79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93" name="text 1"/>
          <p:cNvSpPr txBox="1"/>
          <p:nvPr/>
        </p:nvSpPr>
        <p:spPr>
          <a:xfrm>
            <a:off x="3429187" y="1191196"/>
            <a:ext cx="474489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shape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24" y="1408883"/>
            <a:ext cx="139211" cy="258786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4" y="1402533"/>
            <a:ext cx="151911" cy="271486"/>
          </a:xfrm>
          <a:prstGeom prst="rect">
            <a:avLst/>
          </a:prstGeom>
        </p:spPr>
      </p:pic>
      <p:sp>
        <p:nvSpPr>
          <p:cNvPr id="94" name="text 1"/>
          <p:cNvSpPr txBox="1"/>
          <p:nvPr/>
        </p:nvSpPr>
        <p:spPr>
          <a:xfrm>
            <a:off x="4489563" y="1191196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9" y="1408883"/>
            <a:ext cx="139211" cy="258786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59" y="1402533"/>
            <a:ext cx="151911" cy="271486"/>
          </a:xfrm>
          <a:prstGeom prst="rect">
            <a:avLst/>
          </a:prstGeom>
        </p:spPr>
      </p:pic>
      <p:sp>
        <p:nvSpPr>
          <p:cNvPr id="95" name="text 1"/>
          <p:cNvSpPr txBox="1"/>
          <p:nvPr/>
        </p:nvSpPr>
        <p:spPr>
          <a:xfrm>
            <a:off x="4076842" y="118484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48" y="1405687"/>
            <a:ext cx="139211" cy="258786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98" y="1399337"/>
            <a:ext cx="151911" cy="271486"/>
          </a:xfrm>
          <a:prstGeom prst="rect">
            <a:avLst/>
          </a:prstGeom>
        </p:spPr>
      </p:pic>
      <p:sp>
        <p:nvSpPr>
          <p:cNvPr id="102" name="text 1">
            <a:extLst>
              <a:ext uri="{FF2B5EF4-FFF2-40B4-BE49-F238E27FC236}">
                <a16:creationId xmlns:a16="http://schemas.microsoft.com/office/drawing/2014/main" id="{5896EDAB-4651-48AA-BCBF-6D4849324ADD}"/>
              </a:ext>
            </a:extLst>
          </p:cNvPr>
          <p:cNvSpPr txBox="1"/>
          <p:nvPr/>
        </p:nvSpPr>
        <p:spPr>
          <a:xfrm>
            <a:off x="3199046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3" name="text 1">
            <a:extLst>
              <a:ext uri="{FF2B5EF4-FFF2-40B4-BE49-F238E27FC236}">
                <a16:creationId xmlns:a16="http://schemas.microsoft.com/office/drawing/2014/main" id="{B35AB6BA-A69B-4BB4-AB42-94D7BACCC0E0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4" name="text 1">
            <a:extLst>
              <a:ext uri="{FF2B5EF4-FFF2-40B4-BE49-F238E27FC236}">
                <a16:creationId xmlns:a16="http://schemas.microsoft.com/office/drawing/2014/main" id="{14BB584F-4B25-4CAC-9D01-BD0403CD0269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5" name="text 1">
            <a:extLst>
              <a:ext uri="{FF2B5EF4-FFF2-40B4-BE49-F238E27FC236}">
                <a16:creationId xmlns:a16="http://schemas.microsoft.com/office/drawing/2014/main" id="{68D73068-AE48-4BE9-AFFD-9E31FEA04730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06" name="text 1">
            <a:extLst>
              <a:ext uri="{FF2B5EF4-FFF2-40B4-BE49-F238E27FC236}">
                <a16:creationId xmlns:a16="http://schemas.microsoft.com/office/drawing/2014/main" id="{721A6E35-9D27-4909-8118-A25E5173409A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7" name="text 1">
            <a:extLst>
              <a:ext uri="{FF2B5EF4-FFF2-40B4-BE49-F238E27FC236}">
                <a16:creationId xmlns:a16="http://schemas.microsoft.com/office/drawing/2014/main" id="{AA85D372-C5D2-4F2A-80D9-918A63D22CF4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556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450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51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52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453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65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6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67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8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69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470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71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72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73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74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75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76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77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78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79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sp>
        <p:nvSpPr>
          <p:cNvPr id="482" name="text 1"/>
          <p:cNvSpPr txBox="1"/>
          <p:nvPr/>
        </p:nvSpPr>
        <p:spPr>
          <a:xfrm>
            <a:off x="3130758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y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64" y="1408883"/>
            <a:ext cx="139211" cy="258786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14" y="1402533"/>
            <a:ext cx="151911" cy="271486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483" name="text 1"/>
          <p:cNvSpPr txBox="1"/>
          <p:nvPr/>
        </p:nvSpPr>
        <p:spPr>
          <a:xfrm>
            <a:off x="4076842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48" y="1408883"/>
            <a:ext cx="139211" cy="258786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98" y="1402533"/>
            <a:ext cx="151911" cy="271486"/>
          </a:xfrm>
          <a:prstGeom prst="rect">
            <a:avLst/>
          </a:prstGeom>
        </p:spPr>
      </p:pic>
      <p:sp>
        <p:nvSpPr>
          <p:cNvPr id="484" name="text 1"/>
          <p:cNvSpPr txBox="1"/>
          <p:nvPr/>
        </p:nvSpPr>
        <p:spPr>
          <a:xfrm>
            <a:off x="3429187" y="1191196"/>
            <a:ext cx="474489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shape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24" y="1408883"/>
            <a:ext cx="139211" cy="258786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4" y="1402533"/>
            <a:ext cx="151911" cy="271486"/>
          </a:xfrm>
          <a:prstGeom prst="rect">
            <a:avLst/>
          </a:prstGeom>
        </p:spPr>
      </p:pic>
      <p:sp>
        <p:nvSpPr>
          <p:cNvPr id="485" name="text 1"/>
          <p:cNvSpPr txBox="1"/>
          <p:nvPr/>
        </p:nvSpPr>
        <p:spPr>
          <a:xfrm>
            <a:off x="4489563" y="1191196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9" y="1408883"/>
            <a:ext cx="139211" cy="258786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59" y="1402533"/>
            <a:ext cx="151911" cy="271486"/>
          </a:xfrm>
          <a:prstGeom prst="rect">
            <a:avLst/>
          </a:prstGeom>
        </p:spPr>
      </p:pic>
      <p:sp>
        <p:nvSpPr>
          <p:cNvPr id="105" name="text 1">
            <a:extLst>
              <a:ext uri="{FF2B5EF4-FFF2-40B4-BE49-F238E27FC236}">
                <a16:creationId xmlns:a16="http://schemas.microsoft.com/office/drawing/2014/main" id="{E07F5EBD-8E0B-43F5-9EC1-0F766947EE3C}"/>
              </a:ext>
            </a:extLst>
          </p:cNvPr>
          <p:cNvSpPr txBox="1"/>
          <p:nvPr/>
        </p:nvSpPr>
        <p:spPr>
          <a:xfrm>
            <a:off x="3199045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6" name="text 1">
            <a:extLst>
              <a:ext uri="{FF2B5EF4-FFF2-40B4-BE49-F238E27FC236}">
                <a16:creationId xmlns:a16="http://schemas.microsoft.com/office/drawing/2014/main" id="{46268776-C99F-45E3-A66B-95FBBBC3FCAC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7" name="text 1">
            <a:extLst>
              <a:ext uri="{FF2B5EF4-FFF2-40B4-BE49-F238E27FC236}">
                <a16:creationId xmlns:a16="http://schemas.microsoft.com/office/drawing/2014/main" id="{0B62C445-1C28-48F7-BFDE-8B8700A94FDF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8" name="text 1">
            <a:extLst>
              <a:ext uri="{FF2B5EF4-FFF2-40B4-BE49-F238E27FC236}">
                <a16:creationId xmlns:a16="http://schemas.microsoft.com/office/drawing/2014/main" id="{F5787377-3922-4B5F-80B5-41EEF81EEE4C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09" name="text 1">
            <a:extLst>
              <a:ext uri="{FF2B5EF4-FFF2-40B4-BE49-F238E27FC236}">
                <a16:creationId xmlns:a16="http://schemas.microsoft.com/office/drawing/2014/main" id="{E788F119-AFF4-4F19-A3E3-55D2D026DDBC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0" name="text 1">
            <a:extLst>
              <a:ext uri="{FF2B5EF4-FFF2-40B4-BE49-F238E27FC236}">
                <a16:creationId xmlns:a16="http://schemas.microsoft.com/office/drawing/2014/main" id="{748CAA5B-9D2A-4DD9-998A-3E5ADD2B8EB5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574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48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449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450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51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52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453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54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55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56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57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58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459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60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61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62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63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64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97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98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99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00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501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02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503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04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505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06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507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08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509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10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511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87" name="text 1"/>
          <p:cNvSpPr txBox="1"/>
          <p:nvPr/>
        </p:nvSpPr>
        <p:spPr>
          <a:xfrm>
            <a:off x="4076842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1" y="1408883"/>
            <a:ext cx="139211" cy="258786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42" y="1402533"/>
            <a:ext cx="151911" cy="271486"/>
          </a:xfrm>
          <a:prstGeom prst="rect">
            <a:avLst/>
          </a:prstGeom>
        </p:spPr>
      </p:pic>
      <p:sp>
        <p:nvSpPr>
          <p:cNvPr id="88" name="text 1"/>
          <p:cNvSpPr txBox="1"/>
          <p:nvPr/>
        </p:nvSpPr>
        <p:spPr>
          <a:xfrm>
            <a:off x="3429187" y="1191196"/>
            <a:ext cx="474489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shape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24" y="1408883"/>
            <a:ext cx="139211" cy="258786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4" y="1402533"/>
            <a:ext cx="151911" cy="271486"/>
          </a:xfrm>
          <a:prstGeom prst="rect">
            <a:avLst/>
          </a:prstGeom>
        </p:spPr>
      </p:pic>
      <p:sp>
        <p:nvSpPr>
          <p:cNvPr id="89" name="text 1"/>
          <p:cNvSpPr txBox="1"/>
          <p:nvPr/>
        </p:nvSpPr>
        <p:spPr>
          <a:xfrm>
            <a:off x="4489563" y="1191196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9" y="1408883"/>
            <a:ext cx="139211" cy="258786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59" y="1402533"/>
            <a:ext cx="151911" cy="271486"/>
          </a:xfrm>
          <a:prstGeom prst="rect">
            <a:avLst/>
          </a:prstGeom>
        </p:spPr>
      </p:pic>
      <p:sp>
        <p:nvSpPr>
          <p:cNvPr id="90" name="text 1"/>
          <p:cNvSpPr txBox="1"/>
          <p:nvPr/>
        </p:nvSpPr>
        <p:spPr>
          <a:xfrm>
            <a:off x="3130758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y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4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08" y="1408883"/>
            <a:ext cx="139211" cy="258786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58" y="1402533"/>
            <a:ext cx="151911" cy="271486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1957046"/>
            <a:ext cx="256697" cy="25398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2144566"/>
            <a:ext cx="256697" cy="25398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2332085"/>
            <a:ext cx="256697" cy="25398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2519605"/>
            <a:ext cx="256697" cy="25398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2707124"/>
            <a:ext cx="256697" cy="25398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2894643"/>
            <a:ext cx="256697" cy="25398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3082163"/>
            <a:ext cx="256697" cy="25398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3269682"/>
            <a:ext cx="256697" cy="25398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3457202"/>
            <a:ext cx="256697" cy="25398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3644721"/>
            <a:ext cx="256697" cy="25398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3832240"/>
            <a:ext cx="256697" cy="25398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019760"/>
            <a:ext cx="256697" cy="25398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207279"/>
            <a:ext cx="256697" cy="25398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394799"/>
            <a:ext cx="256697" cy="25398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582318"/>
            <a:ext cx="256697" cy="25398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769838"/>
            <a:ext cx="256697" cy="25398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4957357"/>
            <a:ext cx="256697" cy="25398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5144876"/>
            <a:ext cx="256697" cy="25398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5332396"/>
            <a:ext cx="256697" cy="25398"/>
          </a:xfrm>
          <a:prstGeom prst="rect">
            <a:avLst/>
          </a:prstGeom>
        </p:spPr>
      </p:pic>
      <p:pic>
        <p:nvPicPr>
          <p:cNvPr id="4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62" y="5519915"/>
            <a:ext cx="256697" cy="25398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47" y="2010459"/>
            <a:ext cx="3270989" cy="3502365"/>
          </a:xfrm>
          <a:prstGeom prst="rect">
            <a:avLst/>
          </a:prstGeom>
        </p:spPr>
      </p:pic>
      <p:sp>
        <p:nvSpPr>
          <p:cNvPr id="91" name="text 1"/>
          <p:cNvSpPr txBox="1"/>
          <p:nvPr/>
        </p:nvSpPr>
        <p:spPr>
          <a:xfrm>
            <a:off x="5772546" y="6282069"/>
            <a:ext cx="461665" cy="383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40" b="1" spc="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1100" dirty="0">
              <a:latin typeface="Arial"/>
              <a:cs typeface="Arial"/>
            </a:endParaRPr>
          </a:p>
          <a:p>
            <a:pPr marL="63497"/>
            <a:r>
              <a:rPr sz="1350" b="1" spc="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127" name="text 1">
            <a:extLst>
              <a:ext uri="{FF2B5EF4-FFF2-40B4-BE49-F238E27FC236}">
                <a16:creationId xmlns:a16="http://schemas.microsoft.com/office/drawing/2014/main" id="{10DEDFD2-2042-43A7-A8B8-F48CB66D2812}"/>
              </a:ext>
            </a:extLst>
          </p:cNvPr>
          <p:cNvSpPr txBox="1"/>
          <p:nvPr/>
        </p:nvSpPr>
        <p:spPr>
          <a:xfrm>
            <a:off x="3199045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8" name="text 1">
            <a:extLst>
              <a:ext uri="{FF2B5EF4-FFF2-40B4-BE49-F238E27FC236}">
                <a16:creationId xmlns:a16="http://schemas.microsoft.com/office/drawing/2014/main" id="{41E3F472-C9E8-4F6E-A99B-6576FF15A241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9" name="text 1">
            <a:extLst>
              <a:ext uri="{FF2B5EF4-FFF2-40B4-BE49-F238E27FC236}">
                <a16:creationId xmlns:a16="http://schemas.microsoft.com/office/drawing/2014/main" id="{C9B3833C-41F2-43C6-ACBF-53CB916DCEE8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0" name="text 1">
            <a:extLst>
              <a:ext uri="{FF2B5EF4-FFF2-40B4-BE49-F238E27FC236}">
                <a16:creationId xmlns:a16="http://schemas.microsoft.com/office/drawing/2014/main" id="{B2404B71-3C03-4792-8196-9736D95E7399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31" name="text 1">
            <a:extLst>
              <a:ext uri="{FF2B5EF4-FFF2-40B4-BE49-F238E27FC236}">
                <a16:creationId xmlns:a16="http://schemas.microsoft.com/office/drawing/2014/main" id="{503E09C3-266E-4133-BC35-6AC97DE5CC62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2" name="text 1">
            <a:extLst>
              <a:ext uri="{FF2B5EF4-FFF2-40B4-BE49-F238E27FC236}">
                <a16:creationId xmlns:a16="http://schemas.microsoft.com/office/drawing/2014/main" id="{D1E57A4D-10AF-415E-A7CD-5E5166CF6D02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937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80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481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482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483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84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485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86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87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88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89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90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491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92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493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94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495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96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68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569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70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571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72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573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4" y="1816213"/>
            <a:ext cx="4355794" cy="4158958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69" y="1840626"/>
            <a:ext cx="634956" cy="634956"/>
          </a:xfrm>
          <a:prstGeom prst="rect">
            <a:avLst/>
          </a:prstGeom>
        </p:spPr>
      </p:pic>
      <p:sp>
        <p:nvSpPr>
          <p:cNvPr id="574" name="text 1"/>
          <p:cNvSpPr txBox="1"/>
          <p:nvPr/>
        </p:nvSpPr>
        <p:spPr>
          <a:xfrm>
            <a:off x="4083191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64" y="1411782"/>
            <a:ext cx="139211" cy="258786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4" y="1405432"/>
            <a:ext cx="151911" cy="271485"/>
          </a:xfrm>
          <a:prstGeom prst="rect">
            <a:avLst/>
          </a:prstGeom>
        </p:spPr>
      </p:pic>
      <p:sp>
        <p:nvSpPr>
          <p:cNvPr id="575" name="text 1"/>
          <p:cNvSpPr txBox="1"/>
          <p:nvPr/>
        </p:nvSpPr>
        <p:spPr>
          <a:xfrm>
            <a:off x="3137108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y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80" y="1411782"/>
            <a:ext cx="139211" cy="258786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31" y="1405432"/>
            <a:ext cx="151911" cy="271485"/>
          </a:xfrm>
          <a:prstGeom prst="rect">
            <a:avLst/>
          </a:prstGeom>
        </p:spPr>
      </p:pic>
      <p:pic>
        <p:nvPicPr>
          <p:cNvPr id="50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1959945"/>
            <a:ext cx="256697" cy="25398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2147465"/>
            <a:ext cx="256697" cy="25398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2334984"/>
            <a:ext cx="256697" cy="25398"/>
          </a:xfrm>
          <a:prstGeom prst="rect">
            <a:avLst/>
          </a:prstGeom>
        </p:spPr>
      </p:pic>
      <p:pic>
        <p:nvPicPr>
          <p:cNvPr id="5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2522504"/>
            <a:ext cx="256697" cy="25398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2710023"/>
            <a:ext cx="256697" cy="25398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2897543"/>
            <a:ext cx="256697" cy="25398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3085061"/>
            <a:ext cx="256697" cy="25398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3272580"/>
            <a:ext cx="256697" cy="25398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3460100"/>
            <a:ext cx="256697" cy="25398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3647620"/>
            <a:ext cx="256697" cy="25398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3835139"/>
            <a:ext cx="256697" cy="25398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022658"/>
            <a:ext cx="256697" cy="25398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210178"/>
            <a:ext cx="256697" cy="25398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397698"/>
            <a:ext cx="256697" cy="25398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585216"/>
            <a:ext cx="256697" cy="25398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772736"/>
            <a:ext cx="256697" cy="25398"/>
          </a:xfrm>
          <a:prstGeom prst="rect">
            <a:avLst/>
          </a:prstGeom>
        </p:spPr>
      </p:pic>
      <p:pic>
        <p:nvPicPr>
          <p:cNvPr id="5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4960256"/>
            <a:ext cx="256697" cy="25398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5147775"/>
            <a:ext cx="256697" cy="25398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5335294"/>
            <a:ext cx="256697" cy="25398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5" y="5522814"/>
            <a:ext cx="256697" cy="25398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51" y="2012806"/>
            <a:ext cx="3545166" cy="3664007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1889500"/>
            <a:ext cx="78344" cy="147958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1886326"/>
            <a:ext cx="84694" cy="154307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079987"/>
            <a:ext cx="78344" cy="147958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076812"/>
            <a:ext cx="84694" cy="154307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270474"/>
            <a:ext cx="78344" cy="147958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267299"/>
            <a:ext cx="84694" cy="154307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460961"/>
            <a:ext cx="78344" cy="147957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457786"/>
            <a:ext cx="84694" cy="154307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651448"/>
            <a:ext cx="78344" cy="147957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648273"/>
            <a:ext cx="84694" cy="154307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841934"/>
            <a:ext cx="78344" cy="147957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838759"/>
            <a:ext cx="84694" cy="154307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032420"/>
            <a:ext cx="78344" cy="147957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029245"/>
            <a:ext cx="84694" cy="154307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222907"/>
            <a:ext cx="78344" cy="147957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219732"/>
            <a:ext cx="84694" cy="154307"/>
          </a:xfrm>
          <a:prstGeom prst="rect">
            <a:avLst/>
          </a:prstGeom>
        </p:spPr>
      </p:pic>
      <p:pic>
        <p:nvPicPr>
          <p:cNvPr id="54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413394"/>
            <a:ext cx="78344" cy="147958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410219"/>
            <a:ext cx="84694" cy="154307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603881"/>
            <a:ext cx="78344" cy="147958"/>
          </a:xfrm>
          <a:prstGeom prst="rect">
            <a:avLst/>
          </a:prstGeom>
        </p:spPr>
      </p:pic>
      <p:pic>
        <p:nvPicPr>
          <p:cNvPr id="54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600706"/>
            <a:ext cx="84694" cy="154307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794368"/>
            <a:ext cx="78344" cy="147958"/>
          </a:xfrm>
          <a:prstGeom prst="rect">
            <a:avLst/>
          </a:prstGeom>
        </p:spPr>
      </p:pic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791192"/>
            <a:ext cx="84694" cy="154307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984854"/>
            <a:ext cx="78344" cy="147958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981679"/>
            <a:ext cx="84694" cy="154307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175341"/>
            <a:ext cx="78344" cy="147958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172166"/>
            <a:ext cx="84694" cy="154307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365828"/>
            <a:ext cx="78344" cy="147958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362653"/>
            <a:ext cx="84694" cy="154307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556314"/>
            <a:ext cx="78344" cy="147958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553139"/>
            <a:ext cx="84694" cy="154307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746801"/>
            <a:ext cx="78344" cy="147958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743626"/>
            <a:ext cx="84694" cy="154307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937287"/>
            <a:ext cx="78344" cy="147958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934113"/>
            <a:ext cx="84694" cy="154307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127774"/>
            <a:ext cx="78344" cy="147958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124599"/>
            <a:ext cx="84694" cy="154307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318260"/>
            <a:ext cx="78344" cy="147958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315086"/>
            <a:ext cx="84694" cy="154307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508747"/>
            <a:ext cx="78344" cy="147958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505572"/>
            <a:ext cx="84694" cy="154307"/>
          </a:xfrm>
          <a:prstGeom prst="rect">
            <a:avLst/>
          </a:prstGeom>
        </p:spPr>
      </p:pic>
      <p:sp>
        <p:nvSpPr>
          <p:cNvPr id="576" name="text 1"/>
          <p:cNvSpPr txBox="1"/>
          <p:nvPr/>
        </p:nvSpPr>
        <p:spPr>
          <a:xfrm>
            <a:off x="5735599" y="6227813"/>
            <a:ext cx="461665" cy="590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40" b="1" spc="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1100" dirty="0">
              <a:latin typeface="Arial"/>
              <a:cs typeface="Arial"/>
            </a:endParaRPr>
          </a:p>
          <a:p>
            <a:pPr marL="63497"/>
            <a:r>
              <a:rPr sz="1350" b="1" spc="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1350" dirty="0">
              <a:latin typeface="Arial"/>
              <a:cs typeface="Arial"/>
            </a:endParaRPr>
          </a:p>
          <a:p>
            <a:pPr marL="69847"/>
            <a:r>
              <a:rPr sz="1350" b="1" spc="5" dirty="0">
                <a:solidFill>
                  <a:srgbClr val="53585F"/>
                </a:solidFill>
                <a:latin typeface="Arial"/>
                <a:cs typeface="Arial"/>
              </a:rPr>
              <a:t>bars</a:t>
            </a:r>
            <a:endParaRPr sz="1350" dirty="0">
              <a:latin typeface="Arial"/>
              <a:cs typeface="Arial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56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164" name="text 1">
            <a:extLst>
              <a:ext uri="{FF2B5EF4-FFF2-40B4-BE49-F238E27FC236}">
                <a16:creationId xmlns:a16="http://schemas.microsoft.com/office/drawing/2014/main" id="{237CD4A4-E562-4386-8088-9DFA9E39BC06}"/>
              </a:ext>
            </a:extLst>
          </p:cNvPr>
          <p:cNvSpPr txBox="1"/>
          <p:nvPr/>
        </p:nvSpPr>
        <p:spPr>
          <a:xfrm>
            <a:off x="3199046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5" name="text 1">
            <a:extLst>
              <a:ext uri="{FF2B5EF4-FFF2-40B4-BE49-F238E27FC236}">
                <a16:creationId xmlns:a16="http://schemas.microsoft.com/office/drawing/2014/main" id="{5D3BD824-A5D6-430B-A742-2F58D85D6448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6" name="text 1">
            <a:extLst>
              <a:ext uri="{FF2B5EF4-FFF2-40B4-BE49-F238E27FC236}">
                <a16:creationId xmlns:a16="http://schemas.microsoft.com/office/drawing/2014/main" id="{E830E224-5732-48C6-88A7-093FB496AFC8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7" name="text 1">
            <a:extLst>
              <a:ext uri="{FF2B5EF4-FFF2-40B4-BE49-F238E27FC236}">
                <a16:creationId xmlns:a16="http://schemas.microsoft.com/office/drawing/2014/main" id="{6A57372A-8C29-48E7-A913-3BAD8E4EAF42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68" name="text 1">
            <a:extLst>
              <a:ext uri="{FF2B5EF4-FFF2-40B4-BE49-F238E27FC236}">
                <a16:creationId xmlns:a16="http://schemas.microsoft.com/office/drawing/2014/main" id="{7AFC8029-AEED-4FB6-9AF1-A4F765FE28C5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9" name="text 1">
            <a:extLst>
              <a:ext uri="{FF2B5EF4-FFF2-40B4-BE49-F238E27FC236}">
                <a16:creationId xmlns:a16="http://schemas.microsoft.com/office/drawing/2014/main" id="{CAC612A0-2C16-4C8F-A5C0-8BF806DD8BAC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079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41865" y="1686682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49829" y="1686682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5249" y="1686682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95913" y="1686683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48214" y="192161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06975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49851" y="192161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540360" y="192161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48214" y="211210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06975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949851" y="211210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40360" y="211210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48214" y="23025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606975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49851" y="230258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40360" y="23025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8214" y="249307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606975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851" y="249307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40360" y="249307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048214" y="268356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606975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49851" y="268356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540360" y="268356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048214" y="287404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606975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49851" y="287404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540360" y="287404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48214" y="306453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606975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3949851" y="306453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4540360" y="306453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3048214" y="325502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06975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949851" y="325502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4540360" y="325502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3048214" y="344550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3606975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3949851" y="344550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4540360" y="344550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3048214" y="363599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3606975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3949851" y="363599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540360" y="363599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3048214" y="382648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3606975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3949851" y="3826483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4540360" y="382648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3048214" y="401696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3606975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3949851" y="401696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4540360" y="401696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3048214" y="420745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3606975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3949851" y="420745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4540360" y="420745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3048214" y="439794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3606975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3949851" y="439794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4540360" y="439794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048214" y="458842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544" name="text 1"/>
          <p:cNvSpPr txBox="1"/>
          <p:nvPr/>
        </p:nvSpPr>
        <p:spPr>
          <a:xfrm>
            <a:off x="3606975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45" name="text 1"/>
          <p:cNvSpPr txBox="1"/>
          <p:nvPr/>
        </p:nvSpPr>
        <p:spPr>
          <a:xfrm>
            <a:off x="3949851" y="458842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546" name="text 1"/>
          <p:cNvSpPr txBox="1"/>
          <p:nvPr/>
        </p:nvSpPr>
        <p:spPr>
          <a:xfrm>
            <a:off x="4540360" y="458842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47" name="text 1"/>
          <p:cNvSpPr txBox="1"/>
          <p:nvPr/>
        </p:nvSpPr>
        <p:spPr>
          <a:xfrm>
            <a:off x="3048214" y="477891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548" name="text 1"/>
          <p:cNvSpPr txBox="1"/>
          <p:nvPr/>
        </p:nvSpPr>
        <p:spPr>
          <a:xfrm>
            <a:off x="3606975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49" name="text 1"/>
          <p:cNvSpPr txBox="1"/>
          <p:nvPr/>
        </p:nvSpPr>
        <p:spPr>
          <a:xfrm>
            <a:off x="3949851" y="477891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550" name="text 1"/>
          <p:cNvSpPr txBox="1"/>
          <p:nvPr/>
        </p:nvSpPr>
        <p:spPr>
          <a:xfrm>
            <a:off x="4540360" y="477891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51" name="text 1"/>
          <p:cNvSpPr txBox="1"/>
          <p:nvPr/>
        </p:nvSpPr>
        <p:spPr>
          <a:xfrm>
            <a:off x="3048214" y="496940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552" name="text 1"/>
          <p:cNvSpPr txBox="1"/>
          <p:nvPr/>
        </p:nvSpPr>
        <p:spPr>
          <a:xfrm>
            <a:off x="3606975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53" name="text 1"/>
          <p:cNvSpPr txBox="1"/>
          <p:nvPr/>
        </p:nvSpPr>
        <p:spPr>
          <a:xfrm>
            <a:off x="3949851" y="496940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554" name="text 1"/>
          <p:cNvSpPr txBox="1"/>
          <p:nvPr/>
        </p:nvSpPr>
        <p:spPr>
          <a:xfrm>
            <a:off x="4540360" y="496940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55" name="text 1"/>
          <p:cNvSpPr txBox="1"/>
          <p:nvPr/>
        </p:nvSpPr>
        <p:spPr>
          <a:xfrm>
            <a:off x="3048214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556" name="text 1"/>
          <p:cNvSpPr txBox="1"/>
          <p:nvPr/>
        </p:nvSpPr>
        <p:spPr>
          <a:xfrm>
            <a:off x="3606975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57" name="text 1"/>
          <p:cNvSpPr txBox="1"/>
          <p:nvPr/>
        </p:nvSpPr>
        <p:spPr>
          <a:xfrm>
            <a:off x="3987948" y="515988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558" name="text 1"/>
          <p:cNvSpPr txBox="1"/>
          <p:nvPr/>
        </p:nvSpPr>
        <p:spPr>
          <a:xfrm>
            <a:off x="4540360" y="515988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59" name="text 1"/>
          <p:cNvSpPr txBox="1"/>
          <p:nvPr/>
        </p:nvSpPr>
        <p:spPr>
          <a:xfrm>
            <a:off x="3048214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560" name="text 1"/>
          <p:cNvSpPr txBox="1"/>
          <p:nvPr/>
        </p:nvSpPr>
        <p:spPr>
          <a:xfrm>
            <a:off x="3606975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61" name="text 1"/>
          <p:cNvSpPr txBox="1"/>
          <p:nvPr/>
        </p:nvSpPr>
        <p:spPr>
          <a:xfrm>
            <a:off x="3987948" y="535037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562" name="text 1"/>
          <p:cNvSpPr txBox="1"/>
          <p:nvPr/>
        </p:nvSpPr>
        <p:spPr>
          <a:xfrm>
            <a:off x="4540360" y="535037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63" name="text 1"/>
          <p:cNvSpPr txBox="1"/>
          <p:nvPr/>
        </p:nvSpPr>
        <p:spPr>
          <a:xfrm>
            <a:off x="3048214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564" name="text 1"/>
          <p:cNvSpPr txBox="1"/>
          <p:nvPr/>
        </p:nvSpPr>
        <p:spPr>
          <a:xfrm>
            <a:off x="3606975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65" name="text 1"/>
          <p:cNvSpPr txBox="1"/>
          <p:nvPr/>
        </p:nvSpPr>
        <p:spPr>
          <a:xfrm>
            <a:off x="3987948" y="5534513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566" name="text 1"/>
          <p:cNvSpPr txBox="1"/>
          <p:nvPr/>
        </p:nvSpPr>
        <p:spPr>
          <a:xfrm>
            <a:off x="4540360" y="5534513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2" y="1593979"/>
            <a:ext cx="1881939" cy="4086333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69" y="1840626"/>
            <a:ext cx="634956" cy="634956"/>
          </a:xfrm>
          <a:prstGeom prst="rect">
            <a:avLst/>
          </a:prstGeom>
        </p:spPr>
      </p:pic>
      <p:sp>
        <p:nvSpPr>
          <p:cNvPr id="618" name="text 1"/>
          <p:cNvSpPr txBox="1"/>
          <p:nvPr/>
        </p:nvSpPr>
        <p:spPr>
          <a:xfrm>
            <a:off x="3137108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y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80" y="1411782"/>
            <a:ext cx="139211" cy="258786"/>
          </a:xfrm>
          <a:prstGeom prst="rect">
            <a:avLst/>
          </a:prstGeom>
        </p:spPr>
      </p:pic>
      <p:pic>
        <p:nvPicPr>
          <p:cNvPr id="5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31" y="1405432"/>
            <a:ext cx="151911" cy="271485"/>
          </a:xfrm>
          <a:prstGeom prst="rect">
            <a:avLst/>
          </a:prstGeom>
        </p:spPr>
      </p:pic>
      <p:pic>
        <p:nvPicPr>
          <p:cNvPr id="5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1889500"/>
            <a:ext cx="78344" cy="147958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1886326"/>
            <a:ext cx="84694" cy="154307"/>
          </a:xfrm>
          <a:prstGeom prst="rect">
            <a:avLst/>
          </a:prstGeom>
        </p:spPr>
      </p:pic>
      <p:pic>
        <p:nvPicPr>
          <p:cNvPr id="5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079987"/>
            <a:ext cx="78344" cy="147958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076812"/>
            <a:ext cx="84694" cy="154307"/>
          </a:xfrm>
          <a:prstGeom prst="rect">
            <a:avLst/>
          </a:prstGeom>
        </p:spPr>
      </p:pic>
      <p:pic>
        <p:nvPicPr>
          <p:cNvPr id="5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270474"/>
            <a:ext cx="78344" cy="147958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267299"/>
            <a:ext cx="84694" cy="154307"/>
          </a:xfrm>
          <a:prstGeom prst="rect">
            <a:avLst/>
          </a:prstGeom>
        </p:spPr>
      </p:pic>
      <p:pic>
        <p:nvPicPr>
          <p:cNvPr id="5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460961"/>
            <a:ext cx="78344" cy="147957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457786"/>
            <a:ext cx="84694" cy="154307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651448"/>
            <a:ext cx="78344" cy="147957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648273"/>
            <a:ext cx="84694" cy="154307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2841934"/>
            <a:ext cx="78344" cy="147957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2838759"/>
            <a:ext cx="84694" cy="154307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032420"/>
            <a:ext cx="78344" cy="147957"/>
          </a:xfrm>
          <a:prstGeom prst="rect">
            <a:avLst/>
          </a:prstGeom>
        </p:spPr>
      </p:pic>
      <p:pic>
        <p:nvPicPr>
          <p:cNvPr id="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029245"/>
            <a:ext cx="84694" cy="154307"/>
          </a:xfrm>
          <a:prstGeom prst="rect">
            <a:avLst/>
          </a:prstGeom>
        </p:spPr>
      </p:pic>
      <p:pic>
        <p:nvPicPr>
          <p:cNvPr id="5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222907"/>
            <a:ext cx="78344" cy="147957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219732"/>
            <a:ext cx="84694" cy="154307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413394"/>
            <a:ext cx="78344" cy="147958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410219"/>
            <a:ext cx="84694" cy="154307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603881"/>
            <a:ext cx="78344" cy="147958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600706"/>
            <a:ext cx="84694" cy="154307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794368"/>
            <a:ext cx="78344" cy="147958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791192"/>
            <a:ext cx="84694" cy="154307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3984854"/>
            <a:ext cx="78344" cy="147958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3981679"/>
            <a:ext cx="84694" cy="154307"/>
          </a:xfrm>
          <a:prstGeom prst="rect">
            <a:avLst/>
          </a:prstGeom>
        </p:spPr>
      </p:pic>
      <p:pic>
        <p:nvPicPr>
          <p:cNvPr id="5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175341"/>
            <a:ext cx="78344" cy="147958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172166"/>
            <a:ext cx="84694" cy="154307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365828"/>
            <a:ext cx="78344" cy="147958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362653"/>
            <a:ext cx="84694" cy="154307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556314"/>
            <a:ext cx="78344" cy="147958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553139"/>
            <a:ext cx="84694" cy="154307"/>
          </a:xfrm>
          <a:prstGeom prst="rect">
            <a:avLst/>
          </a:prstGeom>
        </p:spPr>
      </p:pic>
      <p:pic>
        <p:nvPicPr>
          <p:cNvPr id="6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746801"/>
            <a:ext cx="78344" cy="147958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743626"/>
            <a:ext cx="84694" cy="154307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4937287"/>
            <a:ext cx="78344" cy="147958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4934113"/>
            <a:ext cx="84694" cy="154307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127774"/>
            <a:ext cx="78344" cy="147958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124599"/>
            <a:ext cx="84694" cy="154307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318260"/>
            <a:ext cx="78344" cy="147958"/>
          </a:xfrm>
          <a:prstGeom prst="rect">
            <a:avLst/>
          </a:prstGeom>
        </p:spPr>
      </p:pic>
      <p:pic>
        <p:nvPicPr>
          <p:cNvPr id="6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315086"/>
            <a:ext cx="84694" cy="154307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2" y="5508747"/>
            <a:ext cx="78344" cy="147958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36" y="5505572"/>
            <a:ext cx="84694" cy="154307"/>
          </a:xfrm>
          <a:prstGeom prst="rect">
            <a:avLst/>
          </a:prstGeom>
        </p:spPr>
      </p:pic>
      <p:sp>
        <p:nvSpPr>
          <p:cNvPr id="621" name="text 1"/>
          <p:cNvSpPr txBox="1"/>
          <p:nvPr/>
        </p:nvSpPr>
        <p:spPr>
          <a:xfrm>
            <a:off x="5724473" y="6244084"/>
            <a:ext cx="444674" cy="6140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90" spc="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1250" dirty="0">
              <a:latin typeface="Arial"/>
              <a:cs typeface="Arial"/>
            </a:endParaRPr>
          </a:p>
          <a:p>
            <a:pPr marL="57147"/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1350" dirty="0">
              <a:latin typeface="Arial"/>
              <a:cs typeface="Arial"/>
            </a:endParaRPr>
          </a:p>
          <a:p>
            <a:pPr marL="69847"/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bars</a:t>
            </a:r>
            <a:endParaRPr sz="1350" dirty="0">
              <a:latin typeface="Arial"/>
              <a:cs typeface="Arial"/>
            </a:endParaRPr>
          </a:p>
        </p:txBody>
      </p:sp>
      <p:pic>
        <p:nvPicPr>
          <p:cNvPr id="61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622" name="text 1"/>
          <p:cNvSpPr txBox="1"/>
          <p:nvPr/>
        </p:nvSpPr>
        <p:spPr>
          <a:xfrm>
            <a:off x="4076842" y="1191196"/>
            <a:ext cx="87203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DCDEE0"/>
                </a:solidFill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61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31" y="1413551"/>
            <a:ext cx="139211" cy="258786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81" y="1407201"/>
            <a:ext cx="151911" cy="271486"/>
          </a:xfrm>
          <a:prstGeom prst="rect">
            <a:avLst/>
          </a:prstGeom>
        </p:spPr>
      </p:pic>
      <p:sp>
        <p:nvSpPr>
          <p:cNvPr id="623" name="text 1"/>
          <p:cNvSpPr txBox="1"/>
          <p:nvPr/>
        </p:nvSpPr>
        <p:spPr>
          <a:xfrm>
            <a:off x="4108590" y="1191196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61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08" y="1413551"/>
            <a:ext cx="139212" cy="258786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59" y="1407201"/>
            <a:ext cx="151911" cy="271486"/>
          </a:xfrm>
          <a:prstGeom prst="rect">
            <a:avLst/>
          </a:prstGeom>
        </p:spPr>
      </p:pic>
      <p:sp>
        <p:nvSpPr>
          <p:cNvPr id="144" name="text 1">
            <a:extLst>
              <a:ext uri="{FF2B5EF4-FFF2-40B4-BE49-F238E27FC236}">
                <a16:creationId xmlns:a16="http://schemas.microsoft.com/office/drawing/2014/main" id="{0B1C2FC0-7D9B-499D-A0F2-14F2EAF25AEF}"/>
              </a:ext>
            </a:extLst>
          </p:cNvPr>
          <p:cNvSpPr txBox="1"/>
          <p:nvPr/>
        </p:nvSpPr>
        <p:spPr>
          <a:xfrm>
            <a:off x="3199045" y="594786"/>
            <a:ext cx="186140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Сопоставление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5" name="text 1">
            <a:extLst>
              <a:ext uri="{FF2B5EF4-FFF2-40B4-BE49-F238E27FC236}">
                <a16:creationId xmlns:a16="http://schemas.microsoft.com/office/drawing/2014/main" id="{4C13A584-64FE-4B18-B2A9-B96C06674CD1}"/>
              </a:ext>
            </a:extLst>
          </p:cNvPr>
          <p:cNvSpPr txBox="1"/>
          <p:nvPr/>
        </p:nvSpPr>
        <p:spPr>
          <a:xfrm>
            <a:off x="3421708" y="5941926"/>
            <a:ext cx="9432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данные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6" name="text 1">
            <a:extLst>
              <a:ext uri="{FF2B5EF4-FFF2-40B4-BE49-F238E27FC236}">
                <a16:creationId xmlns:a16="http://schemas.microsoft.com/office/drawing/2014/main" id="{6E06B1F9-1CB8-4CAA-AA16-C23AF76B73BC}"/>
              </a:ext>
            </a:extLst>
          </p:cNvPr>
          <p:cNvSpPr txBox="1"/>
          <p:nvPr/>
        </p:nvSpPr>
        <p:spPr>
          <a:xfrm>
            <a:off x="4711798" y="5935805"/>
            <a:ext cx="12339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0" spc="5" dirty="0">
                <a:latin typeface="Arial"/>
                <a:cs typeface="Arial"/>
              </a:rPr>
              <a:t>геометрии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7" name="text 1">
            <a:extLst>
              <a:ext uri="{FF2B5EF4-FFF2-40B4-BE49-F238E27FC236}">
                <a16:creationId xmlns:a16="http://schemas.microsoft.com/office/drawing/2014/main" id="{9E152D80-C777-4D73-B81F-DF3ECB0AA630}"/>
              </a:ext>
            </a:extLst>
          </p:cNvPr>
          <p:cNvSpPr txBox="1"/>
          <p:nvPr/>
        </p:nvSpPr>
        <p:spPr>
          <a:xfrm>
            <a:off x="3627126" y="6276719"/>
            <a:ext cx="36644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55" spc="5" dirty="0">
                <a:latin typeface="Arial"/>
                <a:cs typeface="Arial"/>
              </a:rPr>
              <a:t>data</a:t>
            </a:r>
            <a:endParaRPr sz="1455" dirty="0">
              <a:latin typeface="Arial"/>
              <a:cs typeface="Arial"/>
            </a:endParaRPr>
          </a:p>
        </p:txBody>
      </p:sp>
      <p:sp>
        <p:nvSpPr>
          <p:cNvPr id="148" name="text 1">
            <a:extLst>
              <a:ext uri="{FF2B5EF4-FFF2-40B4-BE49-F238E27FC236}">
                <a16:creationId xmlns:a16="http://schemas.microsoft.com/office/drawing/2014/main" id="{4B26FE76-CCB1-40F2-9394-4CA1BE8D07B8}"/>
              </a:ext>
            </a:extLst>
          </p:cNvPr>
          <p:cNvSpPr txBox="1"/>
          <p:nvPr/>
        </p:nvSpPr>
        <p:spPr>
          <a:xfrm>
            <a:off x="5047645" y="6249681"/>
            <a:ext cx="564257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 err="1">
                <a:latin typeface="Arial"/>
                <a:cs typeface="Arial"/>
              </a:rPr>
              <a:t>geoms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9" name="text 1">
            <a:extLst>
              <a:ext uri="{FF2B5EF4-FFF2-40B4-BE49-F238E27FC236}">
                <a16:creationId xmlns:a16="http://schemas.microsoft.com/office/drawing/2014/main" id="{FD6D174C-C01D-4014-AB58-1A5448C302E8}"/>
              </a:ext>
            </a:extLst>
          </p:cNvPr>
          <p:cNvSpPr txBox="1"/>
          <p:nvPr/>
        </p:nvSpPr>
        <p:spPr>
          <a:xfrm>
            <a:off x="3218417" y="905259"/>
            <a:ext cx="722634" cy="2239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55" spc="5" dirty="0">
                <a:latin typeface="Arial"/>
                <a:cs typeface="Arial"/>
              </a:rPr>
              <a:t>mapping</a:t>
            </a:r>
            <a:endParaRPr sz="145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413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19057" y="499594"/>
            <a:ext cx="7351051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latin typeface="Arial"/>
                <a:cs typeface="Arial"/>
              </a:rPr>
              <a:t>Шаблон создания графика</a:t>
            </a:r>
            <a:endParaRPr sz="4600" dirty="0">
              <a:latin typeface="Arial"/>
              <a:cs typeface="Arial"/>
            </a:endParaRPr>
          </a:p>
        </p:txBody>
      </p:sp>
      <p:pic>
        <p:nvPicPr>
          <p:cNvPr id="6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87" y="2907785"/>
            <a:ext cx="8294379" cy="1254198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3" y="2904610"/>
            <a:ext cx="8300728" cy="126054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302196" y="3121428"/>
            <a:ext cx="370999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ggplot(data  =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400" spc="5" dirty="0">
                <a:latin typeface="Arial"/>
                <a:cs typeface="Arial"/>
              </a:rPr>
              <a:t>)  +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302196" y="3623043"/>
            <a:ext cx="80233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  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400" spc="5" dirty="0">
                <a:latin typeface="Arial"/>
                <a:cs typeface="Arial"/>
              </a:rPr>
              <a:t>(mapping  =  aes(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400" spc="5" dirty="0">
                <a:latin typeface="Arial"/>
                <a:cs typeface="Arial"/>
              </a:rPr>
              <a:t>))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95693" y="3213877"/>
            <a:ext cx="2020105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5" dirty="0">
                <a:solidFill>
                  <a:srgbClr val="A6AAA9"/>
                </a:solidFill>
                <a:latin typeface="Arial"/>
                <a:cs typeface="Arial"/>
              </a:rPr>
              <a:t>[</a:t>
            </a:r>
            <a:r>
              <a:rPr lang="ru-RU" sz="3600" spc="5" dirty="0">
                <a:solidFill>
                  <a:srgbClr val="A6AAA9"/>
                </a:solidFill>
                <a:latin typeface="Arial"/>
                <a:cs typeface="Arial"/>
              </a:rPr>
              <a:t>шаблон</a:t>
            </a:r>
            <a:r>
              <a:rPr sz="4800" spc="5" dirty="0">
                <a:solidFill>
                  <a:srgbClr val="A6AAA9"/>
                </a:solidFill>
                <a:latin typeface="Arial"/>
                <a:cs typeface="Arial"/>
              </a:rPr>
              <a:t>]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7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51" y="5822783"/>
            <a:ext cx="2285840" cy="679402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57" y="5819481"/>
            <a:ext cx="2289660" cy="6862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749895" y="1230975"/>
            <a:ext cx="2760051" cy="8333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5415" spc="5" dirty="0">
                <a:solidFill>
                  <a:srgbClr val="005493"/>
                </a:solidFill>
                <a:latin typeface="Arial"/>
                <a:cs typeface="Arial"/>
              </a:rPr>
              <a:t>Задание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3511" y="2782092"/>
            <a:ext cx="8624477" cy="1447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Какую связь вы ожидаете между бюджетом</a:t>
            </a:r>
            <a:b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3005" spc="5" dirty="0">
                <a:solidFill>
                  <a:srgbClr val="005493"/>
                </a:solidFill>
                <a:latin typeface="Arial"/>
                <a:cs typeface="Arial"/>
              </a:rPr>
              <a:t>фильма </a:t>
            </a:r>
            <a:r>
              <a:rPr sz="3200" spc="5" dirty="0">
                <a:solidFill>
                  <a:srgbClr val="005493"/>
                </a:solidFill>
                <a:latin typeface="Arial"/>
                <a:cs typeface="Arial"/>
              </a:rPr>
              <a:t>(budget) </a:t>
            </a:r>
            <a:r>
              <a:rPr lang="ru-RU" sz="3200" spc="5" dirty="0">
                <a:solidFill>
                  <a:srgbClr val="005493"/>
                </a:solidFill>
                <a:latin typeface="Arial"/>
                <a:cs typeface="Arial"/>
              </a:rPr>
              <a:t>и его заработком от проката</a:t>
            </a:r>
            <a:br>
              <a:rPr lang="ru-RU" sz="3200" spc="5" dirty="0">
                <a:solidFill>
                  <a:srgbClr val="005493"/>
                </a:solidFill>
                <a:latin typeface="Arial"/>
                <a:cs typeface="Arial"/>
              </a:rPr>
            </a:br>
            <a:r>
              <a:rPr lang="ru-RU" sz="3200" spc="5" dirty="0">
                <a:solidFill>
                  <a:srgbClr val="005493"/>
                </a:solidFill>
                <a:latin typeface="Arial"/>
                <a:cs typeface="Arial"/>
              </a:rPr>
              <a:t>ДВД </a:t>
            </a:r>
            <a:r>
              <a:rPr sz="3200" spc="5" dirty="0">
                <a:solidFill>
                  <a:srgbClr val="005493"/>
                </a:solidFill>
                <a:latin typeface="Arial"/>
                <a:cs typeface="Arial"/>
              </a:rPr>
              <a:t>(domgross)?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741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1753" y="441536"/>
            <a:ext cx="6226063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latin typeface="Arial"/>
                <a:cs typeface="Arial"/>
              </a:rPr>
              <a:t>Для создания графика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10029" y="6132641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87" y="2907785"/>
            <a:ext cx="8294379" cy="1254198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3" y="2904610"/>
            <a:ext cx="8300728" cy="126054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302196" y="3121428"/>
            <a:ext cx="366433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ggplot(data  =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400" spc="5" dirty="0">
                <a:latin typeface="Arial"/>
                <a:cs typeface="Arial"/>
              </a:rPr>
              <a:t>)  +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302196" y="3623043"/>
            <a:ext cx="80233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  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400" spc="5" dirty="0">
                <a:latin typeface="Arial"/>
                <a:cs typeface="Arial"/>
              </a:rPr>
              <a:t>(mapping  =  aes(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400" spc="5" dirty="0">
                <a:latin typeface="Arial"/>
                <a:cs typeface="Arial"/>
              </a:rPr>
              <a:t>))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462140" y="1799482"/>
            <a:ext cx="4017575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75" spc="5" dirty="0">
                <a:latin typeface="Arial"/>
                <a:cs typeface="Arial"/>
              </a:rPr>
              <a:t>1. </a:t>
            </a:r>
            <a:r>
              <a:rPr lang="ru-RU" sz="3275" spc="5" dirty="0">
                <a:latin typeface="Arial"/>
                <a:cs typeface="Arial"/>
              </a:rPr>
              <a:t>Выберите данные</a:t>
            </a:r>
            <a:endParaRPr sz="3250" dirty="0">
              <a:latin typeface="Arial"/>
              <a:cs typeface="Arial"/>
            </a:endParaRPr>
          </a:p>
        </p:txBody>
      </p:sp>
      <p:pic>
        <p:nvPicPr>
          <p:cNvPr id="6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06" y="2384888"/>
            <a:ext cx="25398" cy="648343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7" y="1797165"/>
            <a:ext cx="1869240" cy="407363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25870" y="1883519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33834" y="1883519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59255" y="1883519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79918" y="1883519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32220" y="21184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90981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733857" y="21184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324365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32220" y="230893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90981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33857" y="230893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24365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32220" y="249942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390981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733857" y="249942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24365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832220" y="2689911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390981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733857" y="2689911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324365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32220" y="28803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390981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733857" y="288039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324365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32220" y="307088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1390981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733857" y="307088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324365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832220" y="326137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1390981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733857" y="326137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2324365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832220" y="345185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390981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1733857" y="345185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2324365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832220" y="364234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1390981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1733857" y="364234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2324365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832220" y="383283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1390981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1733857" y="383283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2324365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832220" y="402331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1390981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1733857" y="402331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2324365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832220" y="421380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1390981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1733857" y="421380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2324365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832220" y="440429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1390981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1733857" y="440429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2324365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08" name="text 1"/>
          <p:cNvSpPr txBox="1"/>
          <p:nvPr/>
        </p:nvSpPr>
        <p:spPr>
          <a:xfrm>
            <a:off x="832220" y="459477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609" name="text 1"/>
          <p:cNvSpPr txBox="1"/>
          <p:nvPr/>
        </p:nvSpPr>
        <p:spPr>
          <a:xfrm>
            <a:off x="1390981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0" name="text 1"/>
          <p:cNvSpPr txBox="1"/>
          <p:nvPr/>
        </p:nvSpPr>
        <p:spPr>
          <a:xfrm>
            <a:off x="1733857" y="459477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11" name="text 1"/>
          <p:cNvSpPr txBox="1"/>
          <p:nvPr/>
        </p:nvSpPr>
        <p:spPr>
          <a:xfrm>
            <a:off x="2324365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12" name="text 1"/>
          <p:cNvSpPr txBox="1"/>
          <p:nvPr/>
        </p:nvSpPr>
        <p:spPr>
          <a:xfrm>
            <a:off x="832220" y="478526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13" name="text 1"/>
          <p:cNvSpPr txBox="1"/>
          <p:nvPr/>
        </p:nvSpPr>
        <p:spPr>
          <a:xfrm>
            <a:off x="1390981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4" name="text 1"/>
          <p:cNvSpPr txBox="1"/>
          <p:nvPr/>
        </p:nvSpPr>
        <p:spPr>
          <a:xfrm>
            <a:off x="1733857" y="478526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15" name="text 1"/>
          <p:cNvSpPr txBox="1"/>
          <p:nvPr/>
        </p:nvSpPr>
        <p:spPr>
          <a:xfrm>
            <a:off x="2324365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16" name="text 1"/>
          <p:cNvSpPr txBox="1"/>
          <p:nvPr/>
        </p:nvSpPr>
        <p:spPr>
          <a:xfrm>
            <a:off x="832220" y="49757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17" name="text 1"/>
          <p:cNvSpPr txBox="1"/>
          <p:nvPr/>
        </p:nvSpPr>
        <p:spPr>
          <a:xfrm>
            <a:off x="1390981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8" name="text 1"/>
          <p:cNvSpPr txBox="1"/>
          <p:nvPr/>
        </p:nvSpPr>
        <p:spPr>
          <a:xfrm>
            <a:off x="1733857" y="49757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19" name="text 1"/>
          <p:cNvSpPr txBox="1"/>
          <p:nvPr/>
        </p:nvSpPr>
        <p:spPr>
          <a:xfrm>
            <a:off x="2324365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0" name="text 1"/>
          <p:cNvSpPr txBox="1"/>
          <p:nvPr/>
        </p:nvSpPr>
        <p:spPr>
          <a:xfrm>
            <a:off x="832220" y="516623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21" name="text 1"/>
          <p:cNvSpPr txBox="1"/>
          <p:nvPr/>
        </p:nvSpPr>
        <p:spPr>
          <a:xfrm>
            <a:off x="1390981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22" name="text 1"/>
          <p:cNvSpPr txBox="1"/>
          <p:nvPr/>
        </p:nvSpPr>
        <p:spPr>
          <a:xfrm>
            <a:off x="1733857" y="516623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23" name="text 1"/>
          <p:cNvSpPr txBox="1"/>
          <p:nvPr/>
        </p:nvSpPr>
        <p:spPr>
          <a:xfrm>
            <a:off x="2324365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33" name="text 1"/>
          <p:cNvSpPr txBox="1"/>
          <p:nvPr/>
        </p:nvSpPr>
        <p:spPr>
          <a:xfrm>
            <a:off x="832220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34" name="text 1"/>
          <p:cNvSpPr txBox="1"/>
          <p:nvPr/>
        </p:nvSpPr>
        <p:spPr>
          <a:xfrm>
            <a:off x="1390981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35" name="text 1"/>
          <p:cNvSpPr txBox="1"/>
          <p:nvPr/>
        </p:nvSpPr>
        <p:spPr>
          <a:xfrm>
            <a:off x="1771954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36" name="text 1"/>
          <p:cNvSpPr txBox="1"/>
          <p:nvPr/>
        </p:nvSpPr>
        <p:spPr>
          <a:xfrm>
            <a:off x="2324365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37" name="text 1"/>
          <p:cNvSpPr txBox="1"/>
          <p:nvPr/>
        </p:nvSpPr>
        <p:spPr>
          <a:xfrm>
            <a:off x="832220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38" name="text 1"/>
          <p:cNvSpPr txBox="1"/>
          <p:nvPr/>
        </p:nvSpPr>
        <p:spPr>
          <a:xfrm>
            <a:off x="1390981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39" name="text 1"/>
          <p:cNvSpPr txBox="1"/>
          <p:nvPr/>
        </p:nvSpPr>
        <p:spPr>
          <a:xfrm>
            <a:off x="1771954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40" name="text 1"/>
          <p:cNvSpPr txBox="1"/>
          <p:nvPr/>
        </p:nvSpPr>
        <p:spPr>
          <a:xfrm>
            <a:off x="2324365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41" name="text 1"/>
          <p:cNvSpPr txBox="1"/>
          <p:nvPr/>
        </p:nvSpPr>
        <p:spPr>
          <a:xfrm>
            <a:off x="832220" y="573134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642" name="text 1"/>
          <p:cNvSpPr txBox="1"/>
          <p:nvPr/>
        </p:nvSpPr>
        <p:spPr>
          <a:xfrm>
            <a:off x="1390981" y="573134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43" name="text 1"/>
          <p:cNvSpPr txBox="1"/>
          <p:nvPr/>
        </p:nvSpPr>
        <p:spPr>
          <a:xfrm>
            <a:off x="1771954" y="573134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644" name="text 1"/>
          <p:cNvSpPr txBox="1"/>
          <p:nvPr/>
        </p:nvSpPr>
        <p:spPr>
          <a:xfrm>
            <a:off x="2324365" y="573134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8" y="1790815"/>
            <a:ext cx="1881939" cy="40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7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7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1754" y="441536"/>
            <a:ext cx="6226063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latin typeface="Arial"/>
                <a:cs typeface="Arial"/>
              </a:rPr>
              <a:t>Для создания графика</a:t>
            </a:r>
            <a:endParaRPr sz="4600" dirty="0">
              <a:latin typeface="Arial"/>
              <a:cs typeface="Arial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87" y="2907785"/>
            <a:ext cx="8294379" cy="1254198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3" y="2904610"/>
            <a:ext cx="8300728" cy="126054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302196" y="3121428"/>
            <a:ext cx="370999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ggplot(data  =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400" spc="5" dirty="0">
                <a:latin typeface="Arial"/>
                <a:cs typeface="Arial"/>
              </a:rPr>
              <a:t>)  +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302196" y="3623043"/>
            <a:ext cx="80233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  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400" spc="5" dirty="0">
                <a:latin typeface="Arial"/>
                <a:cs typeface="Arial"/>
              </a:rPr>
              <a:t>(mapping  =  aes(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400" spc="5" dirty="0">
                <a:latin typeface="Arial"/>
                <a:cs typeface="Arial"/>
              </a:rPr>
              <a:t>))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62140" y="1799482"/>
            <a:ext cx="4017575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75" spc="5" dirty="0">
                <a:latin typeface="Arial"/>
                <a:cs typeface="Arial"/>
              </a:rPr>
              <a:t>1. </a:t>
            </a:r>
            <a:r>
              <a:rPr lang="ru-RU" sz="3275" spc="5" dirty="0">
                <a:latin typeface="Arial"/>
                <a:cs typeface="Arial"/>
              </a:rPr>
              <a:t>Выберите данные</a:t>
            </a:r>
            <a:endParaRPr sz="32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249237" y="4872667"/>
            <a:ext cx="3887731" cy="423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49" spc="5" dirty="0">
                <a:latin typeface="Arial"/>
                <a:cs typeface="Arial"/>
              </a:rPr>
              <a:t>2. </a:t>
            </a:r>
            <a:r>
              <a:rPr lang="ru-RU" sz="2749" spc="5" dirty="0">
                <a:latin typeface="Arial"/>
                <a:cs typeface="Arial"/>
              </a:rPr>
              <a:t>Выберите геометрию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6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06" y="2384888"/>
            <a:ext cx="25398" cy="648343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2" y="4004015"/>
            <a:ext cx="402644" cy="831874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7" y="1798270"/>
            <a:ext cx="1869240" cy="407363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25870" y="1883519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33834" y="1883519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59255" y="1883519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79918" y="1883519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32220" y="21184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90981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733857" y="21184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324365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32220" y="230893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90981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33857" y="230893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24365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32220" y="249942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390981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733857" y="249942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24365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832220" y="2689911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390981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733857" y="2689911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324365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32220" y="28803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390981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733857" y="288039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324365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32220" y="307088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1390981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733857" y="307088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324365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832220" y="326137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1390981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733857" y="326137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2324365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832220" y="345185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390981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1733857" y="345185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2324365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832220" y="364234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1390981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1733857" y="364234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2324365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text 1"/>
          <p:cNvSpPr txBox="1"/>
          <p:nvPr/>
        </p:nvSpPr>
        <p:spPr>
          <a:xfrm>
            <a:off x="832220" y="383283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1390981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1733857" y="383283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2324365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832220" y="402331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1390981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1733857" y="402331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2324365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832220" y="421380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1390981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1733857" y="421380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2324365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832220" y="440429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1390981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1733857" y="440429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2324365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08" name="text 1"/>
          <p:cNvSpPr txBox="1"/>
          <p:nvPr/>
        </p:nvSpPr>
        <p:spPr>
          <a:xfrm>
            <a:off x="832220" y="459477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609" name="text 1"/>
          <p:cNvSpPr txBox="1"/>
          <p:nvPr/>
        </p:nvSpPr>
        <p:spPr>
          <a:xfrm>
            <a:off x="1390981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0" name="text 1"/>
          <p:cNvSpPr txBox="1"/>
          <p:nvPr/>
        </p:nvSpPr>
        <p:spPr>
          <a:xfrm>
            <a:off x="1733857" y="459477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11" name="text 1"/>
          <p:cNvSpPr txBox="1"/>
          <p:nvPr/>
        </p:nvSpPr>
        <p:spPr>
          <a:xfrm>
            <a:off x="2324365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12" name="text 1"/>
          <p:cNvSpPr txBox="1"/>
          <p:nvPr/>
        </p:nvSpPr>
        <p:spPr>
          <a:xfrm>
            <a:off x="832220" y="478526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13" name="text 1"/>
          <p:cNvSpPr txBox="1"/>
          <p:nvPr/>
        </p:nvSpPr>
        <p:spPr>
          <a:xfrm>
            <a:off x="1390981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4" name="text 1"/>
          <p:cNvSpPr txBox="1"/>
          <p:nvPr/>
        </p:nvSpPr>
        <p:spPr>
          <a:xfrm>
            <a:off x="1733857" y="478526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15" name="text 1"/>
          <p:cNvSpPr txBox="1"/>
          <p:nvPr/>
        </p:nvSpPr>
        <p:spPr>
          <a:xfrm>
            <a:off x="2324365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16" name="text 1"/>
          <p:cNvSpPr txBox="1"/>
          <p:nvPr/>
        </p:nvSpPr>
        <p:spPr>
          <a:xfrm>
            <a:off x="832220" y="49757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17" name="text 1"/>
          <p:cNvSpPr txBox="1"/>
          <p:nvPr/>
        </p:nvSpPr>
        <p:spPr>
          <a:xfrm>
            <a:off x="1390981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18" name="text 1"/>
          <p:cNvSpPr txBox="1"/>
          <p:nvPr/>
        </p:nvSpPr>
        <p:spPr>
          <a:xfrm>
            <a:off x="1733857" y="49757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19" name="text 1"/>
          <p:cNvSpPr txBox="1"/>
          <p:nvPr/>
        </p:nvSpPr>
        <p:spPr>
          <a:xfrm>
            <a:off x="2324365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0" name="text 1"/>
          <p:cNvSpPr txBox="1"/>
          <p:nvPr/>
        </p:nvSpPr>
        <p:spPr>
          <a:xfrm>
            <a:off x="832220" y="516623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21" name="text 1"/>
          <p:cNvSpPr txBox="1"/>
          <p:nvPr/>
        </p:nvSpPr>
        <p:spPr>
          <a:xfrm>
            <a:off x="1390981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22" name="text 1"/>
          <p:cNvSpPr txBox="1"/>
          <p:nvPr/>
        </p:nvSpPr>
        <p:spPr>
          <a:xfrm>
            <a:off x="1733857" y="516623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23" name="text 1"/>
          <p:cNvSpPr txBox="1"/>
          <p:nvPr/>
        </p:nvSpPr>
        <p:spPr>
          <a:xfrm>
            <a:off x="2324365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4" name="text 1"/>
          <p:cNvSpPr txBox="1"/>
          <p:nvPr/>
        </p:nvSpPr>
        <p:spPr>
          <a:xfrm>
            <a:off x="832220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25" name="text 1"/>
          <p:cNvSpPr txBox="1"/>
          <p:nvPr/>
        </p:nvSpPr>
        <p:spPr>
          <a:xfrm>
            <a:off x="1390981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6" name="text 1"/>
          <p:cNvSpPr txBox="1"/>
          <p:nvPr/>
        </p:nvSpPr>
        <p:spPr>
          <a:xfrm>
            <a:off x="1765604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27" name="text 1"/>
          <p:cNvSpPr txBox="1"/>
          <p:nvPr/>
        </p:nvSpPr>
        <p:spPr>
          <a:xfrm>
            <a:off x="2324365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28" name="text 1"/>
          <p:cNvSpPr txBox="1"/>
          <p:nvPr/>
        </p:nvSpPr>
        <p:spPr>
          <a:xfrm>
            <a:off x="832220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29" name="text 1"/>
          <p:cNvSpPr txBox="1"/>
          <p:nvPr/>
        </p:nvSpPr>
        <p:spPr>
          <a:xfrm>
            <a:off x="1390981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30" name="text 1"/>
          <p:cNvSpPr txBox="1"/>
          <p:nvPr/>
        </p:nvSpPr>
        <p:spPr>
          <a:xfrm>
            <a:off x="1765604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31" name="text 1"/>
          <p:cNvSpPr txBox="1"/>
          <p:nvPr/>
        </p:nvSpPr>
        <p:spPr>
          <a:xfrm>
            <a:off x="2324365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32" name="text 1"/>
          <p:cNvSpPr txBox="1"/>
          <p:nvPr/>
        </p:nvSpPr>
        <p:spPr>
          <a:xfrm>
            <a:off x="832220" y="57376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643" name="text 1"/>
          <p:cNvSpPr txBox="1"/>
          <p:nvPr/>
        </p:nvSpPr>
        <p:spPr>
          <a:xfrm>
            <a:off x="1390981" y="57376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44" name="text 1"/>
          <p:cNvSpPr txBox="1"/>
          <p:nvPr/>
        </p:nvSpPr>
        <p:spPr>
          <a:xfrm>
            <a:off x="1765604" y="57376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645" name="text 1"/>
          <p:cNvSpPr txBox="1"/>
          <p:nvPr/>
        </p:nvSpPr>
        <p:spPr>
          <a:xfrm>
            <a:off x="2324365" y="57376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7" y="1791921"/>
            <a:ext cx="2140035" cy="4086333"/>
          </a:xfrm>
          <a:prstGeom prst="rect">
            <a:avLst/>
          </a:prstGeom>
        </p:spPr>
      </p:pic>
      <p:sp>
        <p:nvSpPr>
          <p:cNvPr id="646" name="text 1"/>
          <p:cNvSpPr txBox="1"/>
          <p:nvPr/>
        </p:nvSpPr>
        <p:spPr>
          <a:xfrm>
            <a:off x="1410029" y="6132641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7" name="text 1"/>
          <p:cNvSpPr txBox="1"/>
          <p:nvPr/>
        </p:nvSpPr>
        <p:spPr>
          <a:xfrm>
            <a:off x="2495803" y="6132641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geom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842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8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1754" y="441536"/>
            <a:ext cx="6226063" cy="709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09" spc="5" dirty="0">
                <a:latin typeface="Arial"/>
                <a:cs typeface="Arial"/>
              </a:rPr>
              <a:t>Для создания графика</a:t>
            </a:r>
            <a:endParaRPr sz="4600" dirty="0">
              <a:latin typeface="Arial"/>
              <a:cs typeface="Arial"/>
            </a:endParaRPr>
          </a:p>
        </p:txBody>
      </p:sp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57" y="1799029"/>
            <a:ext cx="1869240" cy="407363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9521" y="1883519"/>
            <a:ext cx="268022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mpg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33834" y="1883519"/>
            <a:ext cx="178254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cyl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759255" y="1883519"/>
            <a:ext cx="26225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b="1" spc="5" dirty="0">
                <a:solidFill>
                  <a:srgbClr val="FFFFFF"/>
                </a:solidFill>
                <a:latin typeface="Arial"/>
                <a:cs typeface="Arial"/>
              </a:rPr>
              <a:t>disp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79918" y="1883519"/>
            <a:ext cx="151965" cy="1469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5" b="1" spc="5" dirty="0">
                <a:solidFill>
                  <a:srgbClr val="FFFFFF"/>
                </a:solidFill>
                <a:latin typeface="Arial"/>
                <a:cs typeface="Arial"/>
              </a:rPr>
              <a:t>hp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32220" y="21184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90981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33857" y="21184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324365" y="21184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32220" y="230893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90981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733857" y="230893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324365" y="230893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32220" y="2499426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90981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33857" y="2499426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24365" y="2499426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32220" y="2689911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21.4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390981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733857" y="2689911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258.0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24365" y="268991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832220" y="28803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390981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733857" y="288039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324365" y="28803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832220" y="307088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18.1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390981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733857" y="307088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225.0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324365" y="307088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832220" y="326137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14.3</a:t>
            </a:r>
            <a:endParaRPr sz="950">
              <a:latin typeface="Arial"/>
              <a:cs typeface="Arial"/>
            </a:endParaRPr>
          </a:p>
        </p:txBody>
      </p:sp>
      <p:sp>
        <p:nvSpPr>
          <p:cNvPr id="676" name="text 1"/>
          <p:cNvSpPr txBox="1"/>
          <p:nvPr/>
        </p:nvSpPr>
        <p:spPr>
          <a:xfrm>
            <a:off x="1390981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77" name="text 1"/>
          <p:cNvSpPr txBox="1"/>
          <p:nvPr/>
        </p:nvSpPr>
        <p:spPr>
          <a:xfrm>
            <a:off x="1733857" y="326137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678" name="text 1"/>
          <p:cNvSpPr txBox="1"/>
          <p:nvPr/>
        </p:nvSpPr>
        <p:spPr>
          <a:xfrm>
            <a:off x="2324365" y="3261371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79" name="text 1"/>
          <p:cNvSpPr txBox="1"/>
          <p:nvPr/>
        </p:nvSpPr>
        <p:spPr>
          <a:xfrm>
            <a:off x="832220" y="345185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24.4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80" name="text 1"/>
          <p:cNvSpPr txBox="1"/>
          <p:nvPr/>
        </p:nvSpPr>
        <p:spPr>
          <a:xfrm>
            <a:off x="1390981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1" name="text 1"/>
          <p:cNvSpPr txBox="1"/>
          <p:nvPr/>
        </p:nvSpPr>
        <p:spPr>
          <a:xfrm>
            <a:off x="1733857" y="345185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146.7</a:t>
            </a:r>
            <a:endParaRPr sz="950">
              <a:latin typeface="Arial"/>
              <a:cs typeface="Arial"/>
            </a:endParaRPr>
          </a:p>
        </p:txBody>
      </p:sp>
      <p:sp>
        <p:nvSpPr>
          <p:cNvPr id="682" name="text 1"/>
          <p:cNvSpPr txBox="1"/>
          <p:nvPr/>
        </p:nvSpPr>
        <p:spPr>
          <a:xfrm>
            <a:off x="2324365" y="345185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83" name="text 1"/>
          <p:cNvSpPr txBox="1"/>
          <p:nvPr/>
        </p:nvSpPr>
        <p:spPr>
          <a:xfrm>
            <a:off x="832220" y="364234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22.8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84" name="text 1"/>
          <p:cNvSpPr txBox="1"/>
          <p:nvPr/>
        </p:nvSpPr>
        <p:spPr>
          <a:xfrm>
            <a:off x="1390981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5" name="text 1"/>
          <p:cNvSpPr txBox="1"/>
          <p:nvPr/>
        </p:nvSpPr>
        <p:spPr>
          <a:xfrm>
            <a:off x="1733857" y="364234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140.8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86" name="text 1"/>
          <p:cNvSpPr txBox="1"/>
          <p:nvPr/>
        </p:nvSpPr>
        <p:spPr>
          <a:xfrm>
            <a:off x="2324365" y="364234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87" name="text 1"/>
          <p:cNvSpPr txBox="1"/>
          <p:nvPr/>
        </p:nvSpPr>
        <p:spPr>
          <a:xfrm>
            <a:off x="832220" y="383283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19.2</a:t>
            </a:r>
            <a:endParaRPr sz="950">
              <a:latin typeface="Arial"/>
              <a:cs typeface="Arial"/>
            </a:endParaRPr>
          </a:p>
        </p:txBody>
      </p:sp>
      <p:sp>
        <p:nvSpPr>
          <p:cNvPr id="688" name="text 1"/>
          <p:cNvSpPr txBox="1"/>
          <p:nvPr/>
        </p:nvSpPr>
        <p:spPr>
          <a:xfrm>
            <a:off x="1390981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89" name="text 1"/>
          <p:cNvSpPr txBox="1"/>
          <p:nvPr/>
        </p:nvSpPr>
        <p:spPr>
          <a:xfrm>
            <a:off x="1733857" y="383283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690" name="text 1"/>
          <p:cNvSpPr txBox="1"/>
          <p:nvPr/>
        </p:nvSpPr>
        <p:spPr>
          <a:xfrm>
            <a:off x="2324365" y="383283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91" name="text 1"/>
          <p:cNvSpPr txBox="1"/>
          <p:nvPr/>
        </p:nvSpPr>
        <p:spPr>
          <a:xfrm>
            <a:off x="832220" y="402331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92" name="text 1"/>
          <p:cNvSpPr txBox="1"/>
          <p:nvPr/>
        </p:nvSpPr>
        <p:spPr>
          <a:xfrm>
            <a:off x="1390981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93" name="text 1"/>
          <p:cNvSpPr txBox="1"/>
          <p:nvPr/>
        </p:nvSpPr>
        <p:spPr>
          <a:xfrm>
            <a:off x="1733857" y="402331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167.6</a:t>
            </a:r>
            <a:endParaRPr sz="950">
              <a:latin typeface="Arial"/>
              <a:cs typeface="Arial"/>
            </a:endParaRPr>
          </a:p>
        </p:txBody>
      </p:sp>
      <p:sp>
        <p:nvSpPr>
          <p:cNvPr id="694" name="text 1"/>
          <p:cNvSpPr txBox="1"/>
          <p:nvPr/>
        </p:nvSpPr>
        <p:spPr>
          <a:xfrm>
            <a:off x="2324365" y="402331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95" name="text 1"/>
          <p:cNvSpPr txBox="1"/>
          <p:nvPr/>
        </p:nvSpPr>
        <p:spPr>
          <a:xfrm>
            <a:off x="832220" y="421380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16.4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96" name="text 1"/>
          <p:cNvSpPr txBox="1"/>
          <p:nvPr/>
        </p:nvSpPr>
        <p:spPr>
          <a:xfrm>
            <a:off x="1390981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97" name="text 1"/>
          <p:cNvSpPr txBox="1"/>
          <p:nvPr/>
        </p:nvSpPr>
        <p:spPr>
          <a:xfrm>
            <a:off x="1733857" y="421380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98" name="text 1"/>
          <p:cNvSpPr txBox="1"/>
          <p:nvPr/>
        </p:nvSpPr>
        <p:spPr>
          <a:xfrm>
            <a:off x="2324365" y="421380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99" name="text 1"/>
          <p:cNvSpPr txBox="1"/>
          <p:nvPr/>
        </p:nvSpPr>
        <p:spPr>
          <a:xfrm>
            <a:off x="832220" y="440429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17.3</a:t>
            </a:r>
            <a:endParaRPr sz="950">
              <a:latin typeface="Arial"/>
              <a:cs typeface="Arial"/>
            </a:endParaRPr>
          </a:p>
        </p:txBody>
      </p:sp>
      <p:sp>
        <p:nvSpPr>
          <p:cNvPr id="700" name="text 1"/>
          <p:cNvSpPr txBox="1"/>
          <p:nvPr/>
        </p:nvSpPr>
        <p:spPr>
          <a:xfrm>
            <a:off x="1390981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01" name="text 1"/>
          <p:cNvSpPr txBox="1"/>
          <p:nvPr/>
        </p:nvSpPr>
        <p:spPr>
          <a:xfrm>
            <a:off x="1733857" y="440429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702" name="text 1"/>
          <p:cNvSpPr txBox="1"/>
          <p:nvPr/>
        </p:nvSpPr>
        <p:spPr>
          <a:xfrm>
            <a:off x="2324365" y="440429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703" name="text 1"/>
          <p:cNvSpPr txBox="1"/>
          <p:nvPr/>
        </p:nvSpPr>
        <p:spPr>
          <a:xfrm>
            <a:off x="832220" y="4594779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15.2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1390981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1733857" y="4594779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275.8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324365" y="4594779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832220" y="478526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1390981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733857" y="4785265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472.0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text 1"/>
          <p:cNvSpPr txBox="1"/>
          <p:nvPr/>
        </p:nvSpPr>
        <p:spPr>
          <a:xfrm>
            <a:off x="2324365" y="478526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832220" y="497575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390981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1733857" y="4975752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460.0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2324365" y="497575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832220" y="516623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14.7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1390981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1733857" y="5166238"/>
            <a:ext cx="320601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440.0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2324365" y="516623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832220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32.4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1" name="text 1"/>
          <p:cNvSpPr txBox="1"/>
          <p:nvPr/>
        </p:nvSpPr>
        <p:spPr>
          <a:xfrm>
            <a:off x="1390981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1765604" y="5356725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78.7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2324365" y="5356725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text 1"/>
          <p:cNvSpPr txBox="1"/>
          <p:nvPr/>
        </p:nvSpPr>
        <p:spPr>
          <a:xfrm>
            <a:off x="832220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30.4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text 1"/>
          <p:cNvSpPr txBox="1"/>
          <p:nvPr/>
        </p:nvSpPr>
        <p:spPr>
          <a:xfrm>
            <a:off x="1390981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text 1"/>
          <p:cNvSpPr txBox="1"/>
          <p:nvPr/>
        </p:nvSpPr>
        <p:spPr>
          <a:xfrm>
            <a:off x="1765604" y="5547212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75.7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2324365" y="5547212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832220" y="57376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33.9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1390981" y="57376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spc="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text 1"/>
          <p:cNvSpPr txBox="1"/>
          <p:nvPr/>
        </p:nvSpPr>
        <p:spPr>
          <a:xfrm>
            <a:off x="1765604" y="5737698"/>
            <a:ext cx="249427" cy="151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85" spc="5" dirty="0">
                <a:latin typeface="Arial"/>
                <a:cs typeface="Arial"/>
              </a:rPr>
              <a:t>71.1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2324365" y="5737698"/>
            <a:ext cx="64761" cy="140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10" b="1" spc="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9" y="1792680"/>
            <a:ext cx="1881939" cy="4086333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2492599"/>
            <a:ext cx="111511" cy="111512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2680514"/>
            <a:ext cx="111511" cy="111512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2868430"/>
            <a:ext cx="111511" cy="111511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056347"/>
            <a:ext cx="111511" cy="111510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244261"/>
            <a:ext cx="111511" cy="111511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432177"/>
            <a:ext cx="111511" cy="111511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620092"/>
            <a:ext cx="111511" cy="111512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808009"/>
            <a:ext cx="111511" cy="111511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3995924"/>
            <a:ext cx="111511" cy="111511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4183840"/>
            <a:ext cx="111511" cy="111512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2304683"/>
            <a:ext cx="111511" cy="111512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2116767"/>
            <a:ext cx="111511" cy="111512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4371755"/>
            <a:ext cx="111511" cy="111512"/>
          </a:xfrm>
          <a:prstGeom prst="rect">
            <a:avLst/>
          </a:prstGeom>
        </p:spPr>
      </p:pic>
      <p:pic>
        <p:nvPicPr>
          <p:cNvPr id="65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4559671"/>
            <a:ext cx="111511" cy="111512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4747587"/>
            <a:ext cx="111511" cy="111511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4935503"/>
            <a:ext cx="111511" cy="111512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5123419"/>
            <a:ext cx="111511" cy="111512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5311335"/>
            <a:ext cx="111511" cy="111512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5499250"/>
            <a:ext cx="111511" cy="111512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1" y="5687166"/>
            <a:ext cx="111511" cy="111512"/>
          </a:xfrm>
          <a:prstGeom prst="rect">
            <a:avLst/>
          </a:prstGeom>
        </p:spPr>
      </p:pic>
      <p:sp>
        <p:nvSpPr>
          <p:cNvPr id="92" name="text 1"/>
          <p:cNvSpPr txBox="1"/>
          <p:nvPr/>
        </p:nvSpPr>
        <p:spPr>
          <a:xfrm>
            <a:off x="1410029" y="6132641"/>
            <a:ext cx="5010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2495803" y="6132641"/>
            <a:ext cx="6437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geom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1117950" y="1008551"/>
            <a:ext cx="111761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5" dirty="0">
                <a:latin typeface="Arial"/>
                <a:cs typeface="Arial"/>
              </a:rPr>
              <a:t>mappings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2267219" y="1394381"/>
            <a:ext cx="166071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50" spc="5" dirty="0">
                <a:solidFill>
                  <a:srgbClr val="53585F"/>
                </a:solidFill>
                <a:latin typeface="Arial"/>
                <a:cs typeface="Arial"/>
              </a:rPr>
              <a:t>fill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66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52" y="1612773"/>
            <a:ext cx="139211" cy="258786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2" y="1606424"/>
            <a:ext cx="151911" cy="271485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67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87" y="2907785"/>
            <a:ext cx="8294379" cy="1254198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3" y="2904610"/>
            <a:ext cx="8300728" cy="1260547"/>
          </a:xfrm>
          <a:prstGeom prst="rect">
            <a:avLst/>
          </a:prstGeom>
        </p:spPr>
      </p:pic>
      <p:sp>
        <p:nvSpPr>
          <p:cNvPr id="640" name="text 1"/>
          <p:cNvSpPr txBox="1"/>
          <p:nvPr/>
        </p:nvSpPr>
        <p:spPr>
          <a:xfrm>
            <a:off x="3302197" y="3121428"/>
            <a:ext cx="366433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ggplot(data  =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&lt;DATA&gt;</a:t>
            </a:r>
            <a:r>
              <a:rPr sz="2400" spc="5" dirty="0">
                <a:latin typeface="Arial"/>
                <a:cs typeface="Arial"/>
              </a:rPr>
              <a:t>)  +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1" name="text 1"/>
          <p:cNvSpPr txBox="1"/>
          <p:nvPr/>
        </p:nvSpPr>
        <p:spPr>
          <a:xfrm>
            <a:off x="3302196" y="3623043"/>
            <a:ext cx="80233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00" spc="5" dirty="0">
                <a:latin typeface="Arial"/>
                <a:cs typeface="Arial"/>
              </a:rPr>
              <a:t>    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&lt;GEOM_FUNCTION&gt;</a:t>
            </a:r>
            <a:r>
              <a:rPr sz="2400" spc="5" dirty="0">
                <a:latin typeface="Arial"/>
                <a:cs typeface="Arial"/>
              </a:rPr>
              <a:t>(mapping  =  aes(</a:t>
            </a:r>
            <a:r>
              <a:rPr sz="2400" spc="5" dirty="0">
                <a:solidFill>
                  <a:srgbClr val="0365C0"/>
                </a:solidFill>
                <a:latin typeface="Arial"/>
                <a:cs typeface="Arial"/>
              </a:rPr>
              <a:t>&lt;MAPPINGS&gt;</a:t>
            </a:r>
            <a:r>
              <a:rPr sz="2400" spc="5" dirty="0">
                <a:latin typeface="Arial"/>
                <a:cs typeface="Arial"/>
              </a:rPr>
              <a:t>))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2" name="text 1"/>
          <p:cNvSpPr txBox="1"/>
          <p:nvPr/>
        </p:nvSpPr>
        <p:spPr>
          <a:xfrm>
            <a:off x="4462140" y="1799482"/>
            <a:ext cx="4017446" cy="503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75" spc="5" dirty="0">
                <a:latin typeface="Arial"/>
                <a:cs typeface="Arial"/>
              </a:rPr>
              <a:t>1. </a:t>
            </a:r>
            <a:r>
              <a:rPr lang="ru-RU" sz="3275" spc="5" dirty="0">
                <a:latin typeface="Arial"/>
                <a:cs typeface="Arial"/>
              </a:rPr>
              <a:t>Выберите данные</a:t>
            </a:r>
            <a:endParaRPr sz="3250" dirty="0">
              <a:latin typeface="Arial"/>
              <a:cs typeface="Arial"/>
            </a:endParaRPr>
          </a:p>
        </p:txBody>
      </p:sp>
      <p:sp>
        <p:nvSpPr>
          <p:cNvPr id="704" name="text 1"/>
          <p:cNvSpPr txBox="1"/>
          <p:nvPr/>
        </p:nvSpPr>
        <p:spPr>
          <a:xfrm>
            <a:off x="3249237" y="4872667"/>
            <a:ext cx="3886320" cy="423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49" spc="5" dirty="0">
                <a:latin typeface="Arial"/>
                <a:cs typeface="Arial"/>
              </a:rPr>
              <a:t>2. </a:t>
            </a:r>
            <a:r>
              <a:rPr lang="ru-RU" sz="2749" spc="5" dirty="0">
                <a:latin typeface="Arial"/>
                <a:cs typeface="Arial"/>
              </a:rPr>
              <a:t>Выберите геометрию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705" name="text 1"/>
          <p:cNvSpPr txBox="1"/>
          <p:nvPr/>
        </p:nvSpPr>
        <p:spPr>
          <a:xfrm>
            <a:off x="8598531" y="4654700"/>
            <a:ext cx="3400290" cy="12691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49" spc="5" dirty="0">
                <a:latin typeface="Arial"/>
                <a:cs typeface="Arial"/>
              </a:rPr>
              <a:t>3. </a:t>
            </a:r>
            <a:r>
              <a:rPr lang="ru-RU" sz="2749" spc="5" dirty="0">
                <a:latin typeface="Arial"/>
                <a:cs typeface="Arial"/>
              </a:rPr>
              <a:t>Сопоставьте</a:t>
            </a:r>
            <a:br>
              <a:rPr lang="ru-RU" sz="2749" spc="5" dirty="0">
                <a:latin typeface="Arial"/>
                <a:cs typeface="Arial"/>
              </a:rPr>
            </a:br>
            <a:r>
              <a:rPr lang="ru-RU" sz="2749" spc="5" dirty="0">
                <a:latin typeface="Arial"/>
                <a:cs typeface="Arial"/>
              </a:rPr>
              <a:t>переменную той или</a:t>
            </a:r>
          </a:p>
          <a:p>
            <a:r>
              <a:rPr lang="ru-RU" sz="2749" spc="5" dirty="0">
                <a:latin typeface="Arial"/>
                <a:cs typeface="Arial"/>
              </a:rPr>
              <a:t>иной эстетике </a:t>
            </a:r>
            <a:endParaRPr sz="3350" dirty="0">
              <a:latin typeface="Arial"/>
              <a:cs typeface="Arial"/>
            </a:endParaRPr>
          </a:p>
        </p:txBody>
      </p:sp>
      <p:pic>
        <p:nvPicPr>
          <p:cNvPr id="6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06" y="2384888"/>
            <a:ext cx="25398" cy="648343"/>
          </a:xfrm>
          <a:prstGeom prst="rect">
            <a:avLst/>
          </a:prstGeom>
        </p:spPr>
      </p:pic>
      <p:pic>
        <p:nvPicPr>
          <p:cNvPr id="67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2" y="4004015"/>
            <a:ext cx="402644" cy="831874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77" y="4007718"/>
            <a:ext cx="377506" cy="6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80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8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84211" y="2088976"/>
            <a:ext cx="8828379" cy="2388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7762" spc="5" dirty="0">
                <a:solidFill>
                  <a:srgbClr val="F3F3F3"/>
                </a:solidFill>
                <a:latin typeface="Arial"/>
                <a:cs typeface="Arial"/>
              </a:rPr>
              <a:t>А что-нибудь еще </a:t>
            </a:r>
          </a:p>
          <a:p>
            <a:pPr algn="ctr"/>
            <a:r>
              <a:rPr lang="ru-RU" sz="7762" spc="5" dirty="0">
                <a:solidFill>
                  <a:srgbClr val="F3F3F3"/>
                </a:solidFill>
                <a:latin typeface="Arial"/>
                <a:cs typeface="Arial"/>
              </a:rPr>
              <a:t>можно делать?</a:t>
            </a:r>
            <a:endParaRPr sz="7762" dirty="0">
              <a:latin typeface="Arial"/>
              <a:cs typeface="Arial"/>
            </a:endParaRPr>
          </a:p>
        </p:txBody>
      </p:sp>
      <p:pic>
        <p:nvPicPr>
          <p:cNvPr id="6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5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8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68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18" y="979989"/>
            <a:ext cx="8775084" cy="50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9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83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58" y="1632077"/>
            <a:ext cx="8775084" cy="5079643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68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28317" y="228500"/>
            <a:ext cx="10335202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59" spc="5" dirty="0">
                <a:latin typeface="Arial"/>
                <a:cs typeface="Arial"/>
              </a:rPr>
              <a:t>Смещение позиций можно задавать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60149" y="979043"/>
            <a:ext cx="8307402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Для управления перекрывающимися объектами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214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84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58" y="1632077"/>
            <a:ext cx="8775084" cy="5079643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691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41974" y="333593"/>
            <a:ext cx="1557478" cy="7254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14" spc="5" dirty="0">
                <a:latin typeface="Arial"/>
                <a:cs typeface="Arial"/>
              </a:rPr>
              <a:t>Темы</a:t>
            </a:r>
            <a:endParaRPr sz="4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83803" y="1077253"/>
            <a:ext cx="11725005" cy="373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26" spc="5" dirty="0">
                <a:latin typeface="Arial"/>
                <a:cs typeface="Arial"/>
              </a:rPr>
              <a:t>Темы задают общий вид элементов не относящихся непосредственно к данным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907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85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58" y="1632077"/>
            <a:ext cx="8775084" cy="5079643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69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20823" y="210458"/>
            <a:ext cx="3166893" cy="7116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24" spc="5" dirty="0">
                <a:latin typeface="Arial"/>
                <a:cs typeface="Arial"/>
              </a:rPr>
              <a:t>Шкалы/Оси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15934" y="1011772"/>
            <a:ext cx="8811387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90" spc="5" dirty="0">
                <a:latin typeface="Arial"/>
                <a:cs typeface="Arial"/>
              </a:rPr>
              <a:t>Вы можете задавать пропорции и внешний вид осей</a:t>
            </a:r>
            <a:endParaRPr sz="2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856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86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6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360180" y="169879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 dirty="0">
              <a:latin typeface="Gill Sans MT"/>
              <a:cs typeface="Gill Sans MT"/>
            </a:endParaRPr>
          </a:p>
        </p:txBody>
      </p:sp>
      <p:pic>
        <p:nvPicPr>
          <p:cNvPr id="70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4322" y="109716"/>
            <a:ext cx="1770942" cy="70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4594" spc="5" dirty="0">
                <a:latin typeface="Arial"/>
                <a:cs typeface="Arial"/>
              </a:rPr>
              <a:t>Facets</a:t>
            </a:r>
            <a:endParaRPr sz="45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70649" y="789152"/>
            <a:ext cx="10206640" cy="8817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Ряд графиков которые показывают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 err="1">
                <a:latin typeface="Arial"/>
                <a:cs typeface="Arial"/>
              </a:rPr>
              <a:t>подвыборки</a:t>
            </a:r>
            <a:r>
              <a:rPr lang="ru-RU" sz="2865" spc="5" dirty="0">
                <a:latin typeface="Arial"/>
                <a:cs typeface="Arial"/>
              </a:rPr>
              <a:t> данных по </a:t>
            </a:r>
            <a:br>
              <a:rPr lang="ru-RU" sz="2865" spc="5" dirty="0">
                <a:latin typeface="Arial"/>
                <a:cs typeface="Arial"/>
              </a:rPr>
            </a:br>
            <a:r>
              <a:rPr lang="ru-RU" sz="2865" spc="5" dirty="0">
                <a:latin typeface="Arial"/>
                <a:cs typeface="Arial"/>
              </a:rPr>
              <a:t>градации переменной из общих данных</a:t>
            </a:r>
            <a:r>
              <a:rPr sz="2865" spc="5" dirty="0">
                <a:latin typeface="Arial"/>
                <a:cs typeface="Arial"/>
              </a:rPr>
              <a:t>.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7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45" y="1670599"/>
            <a:ext cx="8781434" cy="50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8" y="1047917"/>
            <a:ext cx="10076743" cy="5809842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70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-49491" y="333593"/>
            <a:ext cx="12191144" cy="71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640" spc="5" dirty="0">
                <a:latin typeface="Arial"/>
                <a:cs typeface="Arial"/>
              </a:rPr>
              <a:t>Координатные системы</a:t>
            </a:r>
            <a:endParaRPr sz="4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66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05" y="279621"/>
            <a:ext cx="7251191" cy="558125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65605" y="5937011"/>
            <a:ext cx="3155992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ggplot(data  =  bechdel)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65605" y="6394179"/>
            <a:ext cx="7436010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    geom_point(mapping  =  aes(x  =  budget,  y  =  domgross))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485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88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4" y="1047917"/>
            <a:ext cx="10070393" cy="5809842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2973" y="6578855"/>
            <a:ext cx="3459601" cy="1923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50" spc="5" dirty="0">
                <a:solidFill>
                  <a:srgbClr val="51A7F9"/>
                </a:solidFill>
                <a:latin typeface="Gill Sans MT"/>
                <a:cs typeface="Gill Sans MT"/>
              </a:rPr>
              <a:t>Adapted from Master the Tidyverse, CC BY RStudio</a:t>
            </a:r>
            <a:endParaRPr sz="1250">
              <a:latin typeface="Gill Sans MT"/>
              <a:cs typeface="Gill Sans MT"/>
            </a:endParaRPr>
          </a:p>
        </p:txBody>
      </p:sp>
      <p:pic>
        <p:nvPicPr>
          <p:cNvPr id="711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" y="6729911"/>
            <a:ext cx="3360024" cy="790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28" y="333593"/>
            <a:ext cx="12191144" cy="730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744" spc="5" dirty="0">
                <a:latin typeface="Arial"/>
                <a:cs typeface="Arial"/>
              </a:rPr>
              <a:t>Заголовки и подписи</a:t>
            </a:r>
            <a:endParaRPr sz="4700" dirty="0">
              <a:latin typeface="Arial"/>
              <a:cs typeface="Arial"/>
            </a:endParaRPr>
          </a:p>
        </p:txBody>
      </p:sp>
      <p:pic>
        <p:nvPicPr>
          <p:cNvPr id="7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49" y="1619377"/>
            <a:ext cx="8413159" cy="48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16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89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99" y="2844842"/>
            <a:ext cx="3352565" cy="2590618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96" y="2235547"/>
            <a:ext cx="476216" cy="47621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6283" y="1958558"/>
            <a:ext cx="10342896" cy="3762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445" spc="5" dirty="0">
                <a:latin typeface="Arial"/>
                <a:cs typeface="Arial"/>
              </a:rPr>
              <a:t>Любой график можно создать заполнив выделенное в подсказке ниже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626023" y="1214974"/>
            <a:ext cx="4369145" cy="7171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660" spc="5" dirty="0">
                <a:latin typeface="Arial"/>
                <a:cs typeface="Arial"/>
              </a:rPr>
              <a:t>Шаблон</a:t>
            </a:r>
            <a:r>
              <a:rPr sz="4660" spc="5" dirty="0">
                <a:latin typeface="Arial"/>
                <a:cs typeface="Arial"/>
              </a:rPr>
              <a:t> ggplot2</a:t>
            </a:r>
            <a:endParaRPr sz="4650" dirty="0">
              <a:latin typeface="Arial"/>
              <a:cs typeface="Arial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22" y="4186371"/>
            <a:ext cx="808527" cy="401104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20" y="2512202"/>
            <a:ext cx="1945211" cy="3248557"/>
          </a:xfrm>
          <a:prstGeom prst="rect">
            <a:avLst/>
          </a:prstGeom>
        </p:spPr>
      </p:pic>
      <p:pic>
        <p:nvPicPr>
          <p:cNvPr id="7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7" y="2533713"/>
            <a:ext cx="5771745" cy="32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0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7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94" y="1837728"/>
            <a:ext cx="634956" cy="6349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83148" y="587575"/>
            <a:ext cx="5656036" cy="7300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44" spc="5" dirty="0">
                <a:latin typeface="Arial"/>
                <a:cs typeface="Arial"/>
              </a:rPr>
              <a:t>ggplot2.tidyverse.org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72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26" y="1193804"/>
            <a:ext cx="5655548" cy="31748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38" y="1466987"/>
            <a:ext cx="9600526" cy="53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05" y="279621"/>
            <a:ext cx="7251191" cy="558125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65605" y="5937011"/>
            <a:ext cx="3155992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ggplot(data  =  bechdel)  +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65605" y="6394179"/>
            <a:ext cx="7436010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00" spc="5" dirty="0">
                <a:solidFill>
                  <a:srgbClr val="0365C0"/>
                </a:solidFill>
                <a:latin typeface="Arial"/>
                <a:cs typeface="Arial"/>
              </a:rPr>
              <a:t>    geom_point(mapping  =  aes(x  =  budget,  y  =  domgross))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C82E514-8AA1-4F5B-96E8-0440F21CB9AE}"/>
              </a:ext>
            </a:extLst>
          </p:cNvPr>
          <p:cNvGrpSpPr/>
          <p:nvPr/>
        </p:nvGrpSpPr>
        <p:grpSpPr>
          <a:xfrm>
            <a:off x="1898246" y="3891078"/>
            <a:ext cx="8978272" cy="685752"/>
            <a:chOff x="3129643" y="6416675"/>
            <a:chExt cx="14805835" cy="1130856"/>
          </a:xfrm>
        </p:grpSpPr>
        <p:pic>
          <p:nvPicPr>
            <p:cNvPr id="48" name="Imag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878" y="6421910"/>
              <a:ext cx="14795361" cy="1120385"/>
            </a:xfrm>
            <a:prstGeom prst="rect">
              <a:avLst/>
            </a:prstGeom>
          </p:spPr>
        </p:pic>
        <p:pic>
          <p:nvPicPr>
            <p:cNvPr id="49" name="Imag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643" y="6416675"/>
              <a:ext cx="14805835" cy="1130856"/>
            </a:xfrm>
            <a:prstGeom prst="rect">
              <a:avLst/>
            </a:prstGeom>
          </p:spPr>
        </p:pic>
      </p:grpSp>
      <p:sp>
        <p:nvSpPr>
          <p:cNvPr id="4" name="text 1"/>
          <p:cNvSpPr txBox="1"/>
          <p:nvPr/>
        </p:nvSpPr>
        <p:spPr>
          <a:xfrm>
            <a:off x="1891095" y="1436389"/>
            <a:ext cx="9912329" cy="20528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68" spc="5" dirty="0">
                <a:latin typeface="Gill Sans MT"/>
                <a:cs typeface="Gill Sans MT"/>
              </a:rPr>
              <a:t>Когда вы запустите этот код, вы получите то, что выглядит </a:t>
            </a:r>
            <a:br>
              <a:rPr lang="ru-RU" sz="2668" spc="5" dirty="0">
                <a:latin typeface="Gill Sans MT"/>
                <a:cs typeface="Gill Sans MT"/>
              </a:rPr>
            </a:br>
            <a:r>
              <a:rPr lang="ru-RU" sz="2668" spc="5" dirty="0">
                <a:latin typeface="Gill Sans MT"/>
                <a:cs typeface="Gill Sans MT"/>
              </a:rPr>
              <a:t>как ошибка, но на самом деле это просто сообщение от R. </a:t>
            </a:r>
            <a:br>
              <a:rPr lang="ru-RU" sz="2668" spc="5" dirty="0">
                <a:latin typeface="Gill Sans MT"/>
                <a:cs typeface="Gill Sans MT"/>
              </a:rPr>
            </a:br>
            <a:r>
              <a:rPr lang="ru-RU" sz="2668" spc="5" dirty="0">
                <a:latin typeface="Gill Sans MT"/>
                <a:cs typeface="Gill Sans MT"/>
              </a:rPr>
              <a:t>Некоторые строки в наборе данных не содержали информацию о </a:t>
            </a:r>
            <a:br>
              <a:rPr lang="ru-RU" sz="2668" spc="5" dirty="0">
                <a:latin typeface="Gill Sans MT"/>
                <a:cs typeface="Gill Sans MT"/>
              </a:rPr>
            </a:br>
            <a:r>
              <a:rPr lang="ru-RU" sz="2668" spc="5" dirty="0">
                <a:latin typeface="Gill Sans MT"/>
                <a:cs typeface="Gill Sans MT"/>
              </a:rPr>
              <a:t>бюджете и / или заработке с проката, поэтому они не будут </a:t>
            </a:r>
            <a:br>
              <a:rPr lang="ru-RU" sz="2668" spc="5" dirty="0">
                <a:latin typeface="Gill Sans MT"/>
                <a:cs typeface="Gill Sans MT"/>
              </a:rPr>
            </a:br>
            <a:r>
              <a:rPr lang="ru-RU" sz="2668" spc="5" dirty="0">
                <a:latin typeface="Gill Sans MT"/>
                <a:cs typeface="Gill Sans MT"/>
              </a:rPr>
              <a:t>отображены на графике.</a:t>
            </a:r>
            <a:endParaRPr lang="en-US" sz="2668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4247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28" y="241"/>
            <a:ext cx="12191144" cy="6857519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13716000"/>
                </a:move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900"/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67641" y="1164821"/>
            <a:ext cx="358753" cy="5155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350" spc="5" dirty="0">
                <a:latin typeface="Arial"/>
                <a:cs typeface="Arial"/>
              </a:rPr>
              <a:t>1.</a:t>
            </a:r>
            <a:endParaRPr sz="335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081875" y="1167890"/>
            <a:ext cx="8930073" cy="5084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304" spc="5" dirty="0">
                <a:latin typeface="Arial"/>
                <a:cs typeface="Arial"/>
              </a:rPr>
              <a:t>"</a:t>
            </a:r>
            <a:r>
              <a:rPr lang="ru-RU" sz="3304" spc="5" dirty="0">
                <a:latin typeface="Arial"/>
                <a:cs typeface="Arial"/>
              </a:rPr>
              <a:t>Инициализируйте</a:t>
            </a:r>
            <a:r>
              <a:rPr sz="3304" spc="5" dirty="0">
                <a:latin typeface="Arial"/>
                <a:cs typeface="Arial"/>
              </a:rPr>
              <a:t>" </a:t>
            </a:r>
            <a:r>
              <a:rPr lang="ru-RU" sz="3304" spc="5" dirty="0">
                <a:latin typeface="Arial"/>
                <a:cs typeface="Arial"/>
              </a:rPr>
              <a:t>график командой </a:t>
            </a:r>
            <a:r>
              <a:rPr sz="3304" spc="5" dirty="0" err="1">
                <a:latin typeface="Arial"/>
                <a:cs typeface="Arial"/>
              </a:rPr>
              <a:t>ggplot</a:t>
            </a:r>
            <a:r>
              <a:rPr sz="3304" spc="5" dirty="0">
                <a:latin typeface="Arial"/>
                <a:cs typeface="Arial"/>
              </a:rPr>
              <a:t>()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67641" y="1958515"/>
            <a:ext cx="7307129" cy="496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29" spc="5" dirty="0">
                <a:latin typeface="Arial"/>
                <a:cs typeface="Arial"/>
              </a:rPr>
              <a:t>2. </a:t>
            </a:r>
            <a:r>
              <a:rPr lang="ru-RU" sz="3229" spc="5" dirty="0">
                <a:latin typeface="Arial"/>
                <a:cs typeface="Arial"/>
              </a:rPr>
              <a:t>Добавляйте слои с</a:t>
            </a:r>
            <a:r>
              <a:rPr sz="3229" spc="5" dirty="0">
                <a:latin typeface="Arial"/>
                <a:cs typeface="Arial"/>
              </a:rPr>
              <a:t> geom_ functions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5" y="2845563"/>
            <a:ext cx="11290111" cy="1166874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" y="2844769"/>
            <a:ext cx="11291698" cy="116846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2707" y="3001993"/>
            <a:ext cx="3761927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ggplot(data  =  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bechdel</a:t>
            </a:r>
            <a:r>
              <a:rPr sz="2500" spc="5" dirty="0">
                <a:latin typeface="Arial"/>
                <a:cs typeface="Arial"/>
              </a:rPr>
              <a:t>)  +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2707" y="3522657"/>
            <a:ext cx="886268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    geom_point(</a:t>
            </a:r>
            <a:r>
              <a:rPr sz="2500" spc="5" dirty="0">
                <a:latin typeface="Arial"/>
                <a:cs typeface="Arial"/>
              </a:rPr>
              <a:t>mapping  =  aes(</a:t>
            </a:r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x  =  budget,  y  =  domgross</a:t>
            </a:r>
            <a:r>
              <a:rPr sz="2500" spc="5" dirty="0">
                <a:latin typeface="Arial"/>
                <a:cs typeface="Arial"/>
              </a:rPr>
              <a:t>))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6103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2253</Words>
  <Application>Microsoft Office PowerPoint</Application>
  <PresentationFormat>Широкоэкранный</PresentationFormat>
  <Paragraphs>1308</Paragraphs>
  <Slides>72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Gill Sans MT</vt:lpstr>
      <vt:lpstr>Тема Office</vt:lpstr>
      <vt:lpstr>Презентация PowerPoint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Ярославцев</dc:creator>
  <cp:lastModifiedBy>Алексей Ярославцев</cp:lastModifiedBy>
  <cp:revision>1</cp:revision>
  <dcterms:created xsi:type="dcterms:W3CDTF">2019-02-12T00:14:02Z</dcterms:created>
  <dcterms:modified xsi:type="dcterms:W3CDTF">2019-02-12T00:14:40Z</dcterms:modified>
</cp:coreProperties>
</file>